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35"/>
  </p:notesMasterIdLst>
  <p:handoutMasterIdLst>
    <p:handoutMasterId r:id="rId36"/>
  </p:handoutMasterIdLst>
  <p:sldIdLst>
    <p:sldId id="256" r:id="rId3"/>
    <p:sldId id="276" r:id="rId4"/>
    <p:sldId id="275" r:id="rId5"/>
    <p:sldId id="283" r:id="rId6"/>
    <p:sldId id="284" r:id="rId7"/>
    <p:sldId id="285" r:id="rId8"/>
    <p:sldId id="287" r:id="rId9"/>
    <p:sldId id="294" r:id="rId10"/>
    <p:sldId id="288" r:id="rId11"/>
    <p:sldId id="289" r:id="rId12"/>
    <p:sldId id="292" r:id="rId13"/>
    <p:sldId id="293" r:id="rId14"/>
    <p:sldId id="312" r:id="rId15"/>
    <p:sldId id="296" r:id="rId16"/>
    <p:sldId id="295" r:id="rId17"/>
    <p:sldId id="290" r:id="rId18"/>
    <p:sldId id="291" r:id="rId19"/>
    <p:sldId id="303" r:id="rId20"/>
    <p:sldId id="311" r:id="rId21"/>
    <p:sldId id="297" r:id="rId22"/>
    <p:sldId id="298" r:id="rId23"/>
    <p:sldId id="307" r:id="rId24"/>
    <p:sldId id="304" r:id="rId25"/>
    <p:sldId id="299" r:id="rId26"/>
    <p:sldId id="305" r:id="rId27"/>
    <p:sldId id="300" r:id="rId28"/>
    <p:sldId id="306" r:id="rId29"/>
    <p:sldId id="301" r:id="rId30"/>
    <p:sldId id="308" r:id="rId31"/>
    <p:sldId id="309" r:id="rId32"/>
    <p:sldId id="302" r:id="rId33"/>
    <p:sldId id="310" r:id="rId34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 autoAdjust="0"/>
    <p:restoredTop sz="99806" autoAdjust="0"/>
  </p:normalViewPr>
  <p:slideViewPr>
    <p:cSldViewPr>
      <p:cViewPr varScale="1">
        <p:scale>
          <a:sx n="80" d="100"/>
          <a:sy n="80" d="100"/>
        </p:scale>
        <p:origin x="132" y="73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9/25/2017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9/25/2017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1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66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2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09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87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74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41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77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87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5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38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08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60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693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8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5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0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8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09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19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33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7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982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3844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F0D263-7C7A-4C3B-92C2-6DDE932EA1B1}" type="datetimeFigureOut">
              <a:rPr lang="en-CA" smtClean="0"/>
              <a:pPr/>
              <a:t>25/09/2017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272C21-F984-4BE4-B8FB-EE2ADA4BA9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484764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9915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7040" y="6407944"/>
            <a:ext cx="2559653" cy="365760"/>
          </a:xfrm>
        </p:spPr>
        <p:txBody>
          <a:bodyPr/>
          <a:lstStyle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8576" y="6407945"/>
            <a:ext cx="31334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4914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065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441" y="1481329"/>
            <a:ext cx="10969943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7040" y="6407944"/>
            <a:ext cx="2559653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FE8FB1-0A7A-443E-AAF7-31D4FA1AA31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8576" y="6407945"/>
            <a:ext cx="31334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6693" y="6407945"/>
            <a:ext cx="4875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BA54BD-C84D-46CE-8B72-31BFB26ABA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aws-lois.justice.gc.ca/eng/Const/page-15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Social Studies 7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Maiandra GD" pitchFamily="34" charset="0"/>
              </a:rPr>
              <a:t>Changing Your World: </a:t>
            </a:r>
          </a:p>
          <a:p>
            <a:pPr algn="ctr"/>
            <a:r>
              <a:rPr lang="en-US" sz="3600" dirty="0" smtClean="0">
                <a:latin typeface="Maiandra GD" pitchFamily="34" charset="0"/>
              </a:rPr>
              <a:t>Investigating Empowerment</a:t>
            </a:r>
            <a:endParaRPr lang="en-US" sz="36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00200"/>
            <a:ext cx="9144000" cy="5257800"/>
          </a:xfrm>
        </p:spPr>
        <p:txBody>
          <a:bodyPr>
            <a:normAutofit lnSpcReduction="10000"/>
          </a:bodyPr>
          <a:lstStyle/>
          <a:p>
            <a:endParaRPr lang="en-CA" sz="28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CA" sz="2800" dirty="0" smtClean="0">
                <a:solidFill>
                  <a:srgbClr val="FFFF00"/>
                </a:solidFill>
                <a:latin typeface="Maiandra GD" pitchFamily="34" charset="0"/>
              </a:rPr>
              <a:t>	</a:t>
            </a:r>
            <a:r>
              <a:rPr lang="en-CA" sz="3200" dirty="0" smtClean="0">
                <a:solidFill>
                  <a:srgbClr val="C00000"/>
                </a:solidFill>
                <a:latin typeface="Maiandra GD" pitchFamily="34" charset="0"/>
              </a:rPr>
              <a:t>Legal authority </a:t>
            </a:r>
            <a:r>
              <a:rPr lang="en-CA" sz="3200" dirty="0" smtClean="0">
                <a:latin typeface="Maiandra GD" pitchFamily="34" charset="0"/>
              </a:rPr>
              <a:t>gives people the right to make decisions in a particular situation.</a:t>
            </a:r>
          </a:p>
          <a:p>
            <a:pPr>
              <a:buNone/>
            </a:pPr>
            <a:endParaRPr lang="en-CA" sz="3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Ex. Police officers</a:t>
            </a: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Group discussion :</a:t>
            </a:r>
          </a:p>
          <a:p>
            <a:pPr algn="ctr">
              <a:buNone/>
            </a:pPr>
            <a:r>
              <a:rPr lang="en-CA" sz="3200" dirty="0" smtClean="0">
                <a:solidFill>
                  <a:srgbClr val="00B0F0"/>
                </a:solidFill>
                <a:latin typeface="Maiandra GD" pitchFamily="34" charset="0"/>
              </a:rPr>
              <a:t>1. Why do we need to have some people in authority? </a:t>
            </a:r>
          </a:p>
          <a:p>
            <a:pPr algn="ctr">
              <a:buNone/>
            </a:pPr>
            <a:endParaRPr lang="en-CA" sz="3200" dirty="0" smtClean="0">
              <a:solidFill>
                <a:srgbClr val="00B0F0"/>
              </a:solidFill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dirty="0" smtClean="0">
                <a:solidFill>
                  <a:srgbClr val="00B0F0"/>
                </a:solidFill>
                <a:latin typeface="Maiandra GD" pitchFamily="34" charset="0"/>
              </a:rPr>
              <a:t>2. What do you think would happen if we did not?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solidFill>
                  <a:srgbClr val="FFFF00"/>
                </a:solidFill>
                <a:latin typeface="Maiandra GD" pitchFamily="34" charset="0"/>
              </a:rPr>
              <a:t>Legal Authority </a:t>
            </a:r>
            <a:endParaRPr lang="en-CA" sz="4000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1026" name="Picture 2" descr="C:\Users\Christa\AppData\Local\Microsoft\Windows\Temporary Internet Files\Content.IE5\W2FMU1OI\MC9004339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012" y="152400"/>
            <a:ext cx="1363980" cy="13639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1417638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2800" dirty="0" smtClean="0">
                <a:latin typeface="Maiandra GD" pitchFamily="34" charset="0"/>
              </a:rPr>
              <a:t>-</a:t>
            </a:r>
            <a:r>
              <a:rPr lang="en-CA" sz="3000" dirty="0" smtClean="0">
                <a:latin typeface="Maiandra GD" pitchFamily="34" charset="0"/>
              </a:rPr>
              <a:t>A </a:t>
            </a:r>
            <a:r>
              <a:rPr lang="en-CA" sz="3000" dirty="0" smtClean="0">
                <a:solidFill>
                  <a:srgbClr val="FF0000"/>
                </a:solidFill>
                <a:latin typeface="Maiandra GD" pitchFamily="34" charset="0"/>
              </a:rPr>
              <a:t>constitution</a:t>
            </a:r>
            <a:r>
              <a:rPr lang="en-CA" sz="3000" dirty="0" smtClean="0">
                <a:latin typeface="Maiandra GD" pitchFamily="34" charset="0"/>
              </a:rPr>
              <a:t> is a set of rules that a government must follow.</a:t>
            </a:r>
          </a:p>
          <a:p>
            <a:pPr>
              <a:buNone/>
            </a:pPr>
            <a:r>
              <a:rPr lang="en-CA" sz="3000" dirty="0" smtClean="0">
                <a:latin typeface="Maiandra GD" pitchFamily="34" charset="0"/>
              </a:rPr>
              <a:t>- In Canada, our constitution protects us from being harmed in any way. </a:t>
            </a:r>
          </a:p>
          <a:p>
            <a:pPr algn="ctr">
              <a:buNone/>
            </a:pPr>
            <a:r>
              <a:rPr lang="en-CA" sz="3000" b="1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Charter of Rights and Freedoms</a:t>
            </a:r>
          </a:p>
          <a:p>
            <a:pPr algn="ctr">
              <a:buNone/>
            </a:pPr>
            <a:r>
              <a:rPr lang="en-CA" sz="3000" dirty="0" smtClean="0">
                <a:latin typeface="Maiandra GD" pitchFamily="34" charset="0"/>
              </a:rPr>
              <a:t>-This  part of our constitution outlines our most important rights and freedoms for all Canadians.</a:t>
            </a:r>
          </a:p>
          <a:p>
            <a:pPr>
              <a:buNone/>
            </a:pPr>
            <a:r>
              <a:rPr lang="en-CA" sz="3000" dirty="0" smtClean="0">
                <a:latin typeface="Maiandra GD" pitchFamily="34" charset="0"/>
              </a:rPr>
              <a:t>	-All government laws apply to everyone equally.</a:t>
            </a:r>
          </a:p>
          <a:p>
            <a:pPr>
              <a:buNone/>
            </a:pPr>
            <a:r>
              <a:rPr lang="en-CA" sz="3000" dirty="0" smtClean="0">
                <a:latin typeface="Maiandra GD" pitchFamily="34" charset="0"/>
              </a:rPr>
              <a:t>	-Protects us from unfair laws and actions by even the police. </a:t>
            </a:r>
          </a:p>
          <a:p>
            <a:pPr>
              <a:buNone/>
            </a:pPr>
            <a:r>
              <a:rPr lang="en-CA" sz="3000" dirty="0" smtClean="0">
                <a:latin typeface="Maiandra GD" pitchFamily="34" charset="0"/>
              </a:rPr>
              <a:t>Ex. The Charter says when a person is arrested, the police must state a reason.</a:t>
            </a:r>
          </a:p>
          <a:p>
            <a:pPr>
              <a:buNone/>
            </a:pPr>
            <a:endParaRPr lang="en-CA" dirty="0" smtClean="0">
              <a:latin typeface="Maiandra GD" pitchFamily="34" charset="0"/>
            </a:endParaRPr>
          </a:p>
          <a:p>
            <a:pPr>
              <a:buNone/>
            </a:pPr>
            <a:endParaRPr lang="en-CA" b="1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>
              <a:buNone/>
            </a:pPr>
            <a:endParaRPr lang="en-CA" b="1" dirty="0" smtClean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 smtClean="0">
                <a:latin typeface="Maiandra GD" pitchFamily="34" charset="0"/>
              </a:rPr>
              <a:t>Canada’s</a:t>
            </a:r>
            <a:r>
              <a:rPr lang="en-CA" sz="3600" b="1" dirty="0" smtClean="0">
                <a:solidFill>
                  <a:srgbClr val="FF0000"/>
                </a:solidFill>
                <a:latin typeface="Maiandra GD" pitchFamily="34" charset="0"/>
              </a:rPr>
              <a:t> Constitution</a:t>
            </a:r>
            <a:endParaRPr lang="en-CA" sz="36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pic>
        <p:nvPicPr>
          <p:cNvPr id="3076" name="Picture 4" descr="C:\Users\Christa\AppData\Local\Microsoft\Windows\Temporary Internet Files\Content.IE5\W2FMU1OI\MC9002971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7612" y="0"/>
            <a:ext cx="1143000" cy="13161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76400"/>
            <a:ext cx="9144000" cy="4495800"/>
          </a:xfrm>
        </p:spPr>
        <p:txBody>
          <a:bodyPr/>
          <a:lstStyle/>
          <a:p>
            <a:pPr algn="ctr"/>
            <a:endParaRPr lang="en-CA" sz="36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pPr algn="ctr">
              <a:buNone/>
            </a:pPr>
            <a:endParaRPr lang="en-CA" sz="28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600" b="1" dirty="0" smtClean="0">
                <a:latin typeface="Maiandra GD" pitchFamily="34" charset="0"/>
              </a:rPr>
              <a:t>Look at the bottom of Pg. 6 </a:t>
            </a:r>
          </a:p>
          <a:p>
            <a:pPr algn="ctr">
              <a:buNone/>
            </a:pPr>
            <a:r>
              <a:rPr lang="en-CA" sz="3600" b="1" dirty="0" smtClean="0">
                <a:latin typeface="Maiandra GD" pitchFamily="34" charset="0"/>
              </a:rPr>
              <a:t>In your textbook</a:t>
            </a:r>
          </a:p>
          <a:p>
            <a:pPr algn="ctr"/>
            <a:endParaRPr lang="en-CA" sz="36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pPr algn="ctr"/>
            <a:r>
              <a:rPr lang="en-CA" sz="3600" dirty="0">
                <a:solidFill>
                  <a:srgbClr val="FFFF00"/>
                </a:solidFill>
                <a:latin typeface="Maiandra GD" pitchFamily="34" charset="0"/>
                <a:hlinkClick r:id="rId3"/>
              </a:rPr>
              <a:t>http://</a:t>
            </a:r>
            <a:r>
              <a:rPr lang="en-CA" sz="3600" dirty="0" smtClean="0">
                <a:solidFill>
                  <a:srgbClr val="FFFF00"/>
                </a:solidFill>
                <a:latin typeface="Maiandra GD" pitchFamily="34" charset="0"/>
                <a:hlinkClick r:id="rId3"/>
              </a:rPr>
              <a:t>laws-lois.justice.gc.ca/eng/Const/page-15.html</a:t>
            </a:r>
            <a:endParaRPr lang="en-CA" sz="36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pPr algn="ctr"/>
            <a:endParaRPr lang="en-CA" sz="36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pPr algn="ctr"/>
            <a:endParaRPr lang="en-CA" sz="36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dirty="0" smtClean="0">
                <a:latin typeface="Maiandra GD" pitchFamily="34" charset="0"/>
              </a:rPr>
              <a:t>Canadian </a:t>
            </a:r>
            <a:r>
              <a:rPr lang="en-CA" sz="3600" dirty="0" smtClean="0">
                <a:solidFill>
                  <a:srgbClr val="FF0000"/>
                </a:solidFill>
                <a:latin typeface="Maiandra GD" pitchFamily="34" charset="0"/>
              </a:rPr>
              <a:t>Charter of Rights and Freedoms</a:t>
            </a:r>
            <a:endParaRPr lang="en-CA" sz="36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33" y="533400"/>
            <a:ext cx="7739435" cy="6172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56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dirty="0" smtClean="0"/>
              <a:t> </a:t>
            </a:r>
            <a:r>
              <a:rPr lang="en-CA" sz="3200" dirty="0" smtClean="0">
                <a:latin typeface="Maiandra GD" pitchFamily="34" charset="0"/>
              </a:rPr>
              <a:t>What can you do to build your own personal </a:t>
            </a:r>
            <a:r>
              <a:rPr lang="en-CA" sz="3200" dirty="0" smtClean="0">
                <a:solidFill>
                  <a:srgbClr val="FF0000"/>
                </a:solidFill>
                <a:latin typeface="Maiandra GD" pitchFamily="34" charset="0"/>
              </a:rPr>
              <a:t>empowerment?</a:t>
            </a: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Ex. Get an education</a:t>
            </a: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In your notebook, write down other examples of how you can gain personal </a:t>
            </a:r>
            <a:r>
              <a:rPr lang="en-CA" sz="3200" dirty="0" smtClean="0">
                <a:solidFill>
                  <a:srgbClr val="FF0000"/>
                </a:solidFill>
                <a:latin typeface="Maiandra GD" pitchFamily="34" charset="0"/>
              </a:rPr>
              <a:t>empowerment.</a:t>
            </a:r>
            <a:r>
              <a:rPr lang="en-CA" sz="3200" dirty="0" smtClean="0">
                <a:latin typeface="Maiandra GD" pitchFamily="34" charset="0"/>
              </a:rPr>
              <a:t> </a:t>
            </a:r>
            <a:endParaRPr lang="en-CA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Personal Empowerment</a:t>
            </a:r>
            <a:r>
              <a:rPr lang="en-CA" dirty="0" smtClean="0">
                <a:latin typeface="Maiandra GD" pitchFamily="34" charset="0"/>
              </a:rPr>
              <a:t> Activity</a:t>
            </a:r>
            <a:endParaRPr lang="en-CA" dirty="0"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12" y="1143000"/>
            <a:ext cx="10134600" cy="5181600"/>
          </a:xfrm>
        </p:spPr>
        <p:txBody>
          <a:bodyPr>
            <a:normAutofit/>
          </a:bodyPr>
          <a:lstStyle/>
          <a:p>
            <a:endParaRPr lang="en-CA" dirty="0" smtClean="0">
              <a:latin typeface="Maiandra GD" pitchFamily="34" charset="0"/>
            </a:endParaRPr>
          </a:p>
          <a:p>
            <a:pPr marL="109728" indent="0">
              <a:buNone/>
            </a:pPr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Here are some ways to achieve personal</a:t>
            </a:r>
            <a:r>
              <a:rPr lang="en-CA" dirty="0" smtClean="0">
                <a:latin typeface="Maiandra GD" pitchFamily="34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empowerment.</a:t>
            </a:r>
          </a:p>
          <a:p>
            <a:endParaRPr lang="en-CA" dirty="0" smtClean="0">
              <a:latin typeface="Maiandra GD" pitchFamily="34" charset="0"/>
            </a:endParaRPr>
          </a:p>
          <a:p>
            <a:r>
              <a:rPr lang="en-CA" dirty="0" smtClean="0">
                <a:latin typeface="Maiandra GD" pitchFamily="34" charset="0"/>
              </a:rPr>
              <a:t>Learn all you can			</a:t>
            </a:r>
          </a:p>
          <a:p>
            <a:r>
              <a:rPr lang="en-CA" dirty="0" smtClean="0">
                <a:latin typeface="Maiandra GD" pitchFamily="34" charset="0"/>
              </a:rPr>
              <a:t>Work</a:t>
            </a:r>
          </a:p>
          <a:p>
            <a:r>
              <a:rPr lang="en-CA" dirty="0" smtClean="0">
                <a:latin typeface="Maiandra GD" pitchFamily="34" charset="0"/>
              </a:rPr>
              <a:t>Know your rights and responsibilities</a:t>
            </a:r>
          </a:p>
          <a:p>
            <a:r>
              <a:rPr lang="en-CA" dirty="0" smtClean="0">
                <a:latin typeface="Maiandra GD" pitchFamily="34" charset="0"/>
              </a:rPr>
              <a:t>Work</a:t>
            </a:r>
          </a:p>
          <a:p>
            <a:r>
              <a:rPr lang="en-CA" dirty="0" smtClean="0">
                <a:latin typeface="Maiandra GD" pitchFamily="34" charset="0"/>
              </a:rPr>
              <a:t>Volunteer</a:t>
            </a:r>
          </a:p>
          <a:p>
            <a:r>
              <a:rPr lang="en-CA" dirty="0" smtClean="0">
                <a:latin typeface="Maiandra GD" pitchFamily="34" charset="0"/>
              </a:rPr>
              <a:t>Be proud of your heritage</a:t>
            </a:r>
          </a:p>
          <a:p>
            <a:r>
              <a:rPr lang="en-CA" dirty="0">
                <a:latin typeface="Maiandra GD" pitchFamily="34" charset="0"/>
              </a:rPr>
              <a:t>Know where to go for help</a:t>
            </a:r>
            <a:endParaRPr lang="en-CA" dirty="0" smtClean="0">
              <a:latin typeface="Maiandra GD" pitchFamily="34" charset="0"/>
            </a:endParaRP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Personal Empowerment </a:t>
            </a:r>
            <a:r>
              <a:rPr lang="en-CA" dirty="0" smtClean="0">
                <a:latin typeface="Maiandra GD" pitchFamily="34" charset="0"/>
              </a:rPr>
              <a:t>Activity</a:t>
            </a:r>
            <a:endParaRPr lang="en-CA" dirty="0">
              <a:latin typeface="Maiandra GD" pitchFamily="34" charset="0"/>
            </a:endParaRPr>
          </a:p>
        </p:txBody>
      </p:sp>
      <p:sp>
        <p:nvSpPr>
          <p:cNvPr id="4" name="SMARTInkShape-1"/>
          <p:cNvSpPr/>
          <p:nvPr/>
        </p:nvSpPr>
        <p:spPr>
          <a:xfrm>
            <a:off x="7741808" y="3286162"/>
            <a:ext cx="323767" cy="818938"/>
          </a:xfrm>
          <a:custGeom>
            <a:avLst/>
            <a:gdLst/>
            <a:ahLst/>
            <a:cxnLst/>
            <a:rect l="0" t="0" r="0" b="0"/>
            <a:pathLst>
              <a:path w="323767" h="818938">
                <a:moveTo>
                  <a:pt x="323766" y="0"/>
                </a:moveTo>
                <a:lnTo>
                  <a:pt x="322708" y="36954"/>
                </a:lnTo>
                <a:lnTo>
                  <a:pt x="316164" y="73610"/>
                </a:lnTo>
                <a:lnTo>
                  <a:pt x="306465" y="114449"/>
                </a:lnTo>
                <a:lnTo>
                  <a:pt x="296326" y="151735"/>
                </a:lnTo>
                <a:lnTo>
                  <a:pt x="278721" y="194145"/>
                </a:lnTo>
                <a:lnTo>
                  <a:pt x="265158" y="231869"/>
                </a:lnTo>
                <a:lnTo>
                  <a:pt x="254438" y="269850"/>
                </a:lnTo>
                <a:lnTo>
                  <a:pt x="239506" y="307909"/>
                </a:lnTo>
                <a:lnTo>
                  <a:pt x="221680" y="345989"/>
                </a:lnTo>
                <a:lnTo>
                  <a:pt x="208050" y="389131"/>
                </a:lnTo>
                <a:lnTo>
                  <a:pt x="197311" y="430365"/>
                </a:lnTo>
                <a:lnTo>
                  <a:pt x="182373" y="474441"/>
                </a:lnTo>
                <a:lnTo>
                  <a:pt x="169601" y="515951"/>
                </a:lnTo>
                <a:lnTo>
                  <a:pt x="159114" y="555054"/>
                </a:lnTo>
                <a:lnTo>
                  <a:pt x="144252" y="593444"/>
                </a:lnTo>
                <a:lnTo>
                  <a:pt x="131501" y="631623"/>
                </a:lnTo>
                <a:lnTo>
                  <a:pt x="115967" y="669740"/>
                </a:lnTo>
                <a:lnTo>
                  <a:pt x="98303" y="712933"/>
                </a:lnTo>
                <a:lnTo>
                  <a:pt x="75535" y="754853"/>
                </a:lnTo>
                <a:lnTo>
                  <a:pt x="50659" y="793464"/>
                </a:lnTo>
                <a:lnTo>
                  <a:pt x="26650" y="809743"/>
                </a:lnTo>
                <a:lnTo>
                  <a:pt x="0" y="8189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" name="SMARTInkShape-Group2"/>
          <p:cNvGrpSpPr/>
          <p:nvPr/>
        </p:nvGrpSpPr>
        <p:grpSpPr>
          <a:xfrm>
            <a:off x="8227499" y="3314729"/>
            <a:ext cx="2894805" cy="511169"/>
            <a:chOff x="8227499" y="3314729"/>
            <a:chExt cx="2894805" cy="511169"/>
          </a:xfrm>
        </p:grpSpPr>
        <p:sp>
          <p:nvSpPr>
            <p:cNvPr id="5" name="SMARTInkShape-2"/>
            <p:cNvSpPr/>
            <p:nvPr/>
          </p:nvSpPr>
          <p:spPr>
            <a:xfrm>
              <a:off x="8227499" y="3347199"/>
              <a:ext cx="228499" cy="478699"/>
            </a:xfrm>
            <a:custGeom>
              <a:avLst/>
              <a:gdLst/>
              <a:ahLst/>
              <a:cxnLst/>
              <a:rect l="0" t="0" r="0" b="0"/>
              <a:pathLst>
                <a:path w="228499" h="478699">
                  <a:moveTo>
                    <a:pt x="9480" y="110368"/>
                  </a:moveTo>
                  <a:lnTo>
                    <a:pt x="4425" y="115424"/>
                  </a:lnTo>
                  <a:lnTo>
                    <a:pt x="1943" y="123548"/>
                  </a:lnTo>
                  <a:lnTo>
                    <a:pt x="74" y="166455"/>
                  </a:lnTo>
                  <a:lnTo>
                    <a:pt x="5047" y="205871"/>
                  </a:lnTo>
                  <a:lnTo>
                    <a:pt x="10332" y="238516"/>
                  </a:lnTo>
                  <a:lnTo>
                    <a:pt x="16207" y="272071"/>
                  </a:lnTo>
                  <a:lnTo>
                    <a:pt x="25463" y="315813"/>
                  </a:lnTo>
                  <a:lnTo>
                    <a:pt x="34907" y="359693"/>
                  </a:lnTo>
                  <a:lnTo>
                    <a:pt x="47577" y="401208"/>
                  </a:lnTo>
                  <a:lnTo>
                    <a:pt x="54273" y="423320"/>
                  </a:lnTo>
                  <a:lnTo>
                    <a:pt x="64324" y="462728"/>
                  </a:lnTo>
                  <a:lnTo>
                    <a:pt x="71109" y="478698"/>
                  </a:lnTo>
                  <a:lnTo>
                    <a:pt x="59547" y="435173"/>
                  </a:lnTo>
                  <a:lnTo>
                    <a:pt x="44607" y="393428"/>
                  </a:lnTo>
                  <a:lnTo>
                    <a:pt x="27647" y="357179"/>
                  </a:lnTo>
                  <a:lnTo>
                    <a:pt x="14863" y="322456"/>
                  </a:lnTo>
                  <a:lnTo>
                    <a:pt x="5488" y="282286"/>
                  </a:lnTo>
                  <a:lnTo>
                    <a:pt x="1051" y="243785"/>
                  </a:lnTo>
                  <a:lnTo>
                    <a:pt x="174" y="202792"/>
                  </a:lnTo>
                  <a:lnTo>
                    <a:pt x="0" y="159309"/>
                  </a:lnTo>
                  <a:lnTo>
                    <a:pt x="5025" y="114642"/>
                  </a:lnTo>
                  <a:lnTo>
                    <a:pt x="10322" y="82289"/>
                  </a:lnTo>
                  <a:lnTo>
                    <a:pt x="17261" y="53450"/>
                  </a:lnTo>
                  <a:lnTo>
                    <a:pt x="27399" y="33580"/>
                  </a:lnTo>
                  <a:lnTo>
                    <a:pt x="50058" y="10495"/>
                  </a:lnTo>
                  <a:lnTo>
                    <a:pt x="67721" y="2497"/>
                  </a:lnTo>
                  <a:lnTo>
                    <a:pt x="85094" y="0"/>
                  </a:lnTo>
                  <a:lnTo>
                    <a:pt x="99869" y="2417"/>
                  </a:lnTo>
                  <a:lnTo>
                    <a:pt x="125138" y="14782"/>
                  </a:lnTo>
                  <a:lnTo>
                    <a:pt x="159998" y="44463"/>
                  </a:lnTo>
                  <a:lnTo>
                    <a:pt x="200662" y="91307"/>
                  </a:lnTo>
                  <a:lnTo>
                    <a:pt x="228498" y="119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8265547" y="3600405"/>
              <a:ext cx="114271" cy="57136"/>
            </a:xfrm>
            <a:custGeom>
              <a:avLst/>
              <a:gdLst/>
              <a:ahLst/>
              <a:cxnLst/>
              <a:rect l="0" t="0" r="0" b="0"/>
              <a:pathLst>
                <a:path w="114271" h="57136">
                  <a:moveTo>
                    <a:pt x="0" y="57135"/>
                  </a:moveTo>
                  <a:lnTo>
                    <a:pt x="0" y="52081"/>
                  </a:lnTo>
                  <a:lnTo>
                    <a:pt x="5643" y="46777"/>
                  </a:lnTo>
                  <a:lnTo>
                    <a:pt x="26508" y="34751"/>
                  </a:lnTo>
                  <a:lnTo>
                    <a:pt x="71698" y="21129"/>
                  </a:lnTo>
                  <a:lnTo>
                    <a:pt x="11427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8490705" y="3581360"/>
              <a:ext cx="125231" cy="206307"/>
            </a:xfrm>
            <a:custGeom>
              <a:avLst/>
              <a:gdLst/>
              <a:ahLst/>
              <a:cxnLst/>
              <a:rect l="0" t="0" r="0" b="0"/>
              <a:pathLst>
                <a:path w="125231" h="206307">
                  <a:moveTo>
                    <a:pt x="41473" y="47613"/>
                  </a:moveTo>
                  <a:lnTo>
                    <a:pt x="28218" y="87375"/>
                  </a:lnTo>
                  <a:lnTo>
                    <a:pt x="5294" y="131642"/>
                  </a:lnTo>
                  <a:lnTo>
                    <a:pt x="0" y="156907"/>
                  </a:lnTo>
                  <a:lnTo>
                    <a:pt x="2728" y="198730"/>
                  </a:lnTo>
                  <a:lnTo>
                    <a:pt x="5062" y="202319"/>
                  </a:lnTo>
                  <a:lnTo>
                    <a:pt x="8734" y="204711"/>
                  </a:lnTo>
                  <a:lnTo>
                    <a:pt x="13298" y="206306"/>
                  </a:lnTo>
                  <a:lnTo>
                    <a:pt x="39943" y="203496"/>
                  </a:lnTo>
                  <a:lnTo>
                    <a:pt x="54195" y="195896"/>
                  </a:lnTo>
                  <a:lnTo>
                    <a:pt x="96247" y="161150"/>
                  </a:lnTo>
                  <a:lnTo>
                    <a:pt x="117070" y="140387"/>
                  </a:lnTo>
                  <a:lnTo>
                    <a:pt x="122684" y="127289"/>
                  </a:lnTo>
                  <a:lnTo>
                    <a:pt x="125230" y="82004"/>
                  </a:lnTo>
                  <a:lnTo>
                    <a:pt x="116642" y="43747"/>
                  </a:lnTo>
                  <a:lnTo>
                    <a:pt x="113804" y="32339"/>
                  </a:lnTo>
                  <a:lnTo>
                    <a:pt x="108739" y="23676"/>
                  </a:lnTo>
                  <a:lnTo>
                    <a:pt x="94645" y="11228"/>
                  </a:lnTo>
                  <a:lnTo>
                    <a:pt x="700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8694060" y="3419478"/>
              <a:ext cx="66659" cy="315934"/>
            </a:xfrm>
            <a:custGeom>
              <a:avLst/>
              <a:gdLst/>
              <a:ahLst/>
              <a:cxnLst/>
              <a:rect l="0" t="0" r="0" b="0"/>
              <a:pathLst>
                <a:path w="66659" h="315934">
                  <a:moveTo>
                    <a:pt x="0" y="0"/>
                  </a:moveTo>
                  <a:lnTo>
                    <a:pt x="10110" y="10110"/>
                  </a:lnTo>
                  <a:lnTo>
                    <a:pt x="15075" y="20716"/>
                  </a:lnTo>
                  <a:lnTo>
                    <a:pt x="18697" y="63852"/>
                  </a:lnTo>
                  <a:lnTo>
                    <a:pt x="21764" y="110617"/>
                  </a:lnTo>
                  <a:lnTo>
                    <a:pt x="26552" y="151278"/>
                  </a:lnTo>
                  <a:lnTo>
                    <a:pt x="30792" y="190129"/>
                  </a:lnTo>
                  <a:lnTo>
                    <a:pt x="36648" y="236118"/>
                  </a:lnTo>
                  <a:lnTo>
                    <a:pt x="45408" y="275769"/>
                  </a:lnTo>
                  <a:lnTo>
                    <a:pt x="57326" y="308524"/>
                  </a:lnTo>
                  <a:lnTo>
                    <a:pt x="62511" y="315933"/>
                  </a:lnTo>
                  <a:lnTo>
                    <a:pt x="66658" y="314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8827376" y="3343297"/>
              <a:ext cx="38090" cy="428515"/>
            </a:xfrm>
            <a:custGeom>
              <a:avLst/>
              <a:gdLst/>
              <a:ahLst/>
              <a:cxnLst/>
              <a:rect l="0" t="0" r="0" b="0"/>
              <a:pathLst>
                <a:path w="38090" h="428515">
                  <a:moveTo>
                    <a:pt x="0" y="0"/>
                  </a:moveTo>
                  <a:lnTo>
                    <a:pt x="2115" y="35680"/>
                  </a:lnTo>
                  <a:lnTo>
                    <a:pt x="10109" y="69113"/>
                  </a:lnTo>
                  <a:lnTo>
                    <a:pt x="16397" y="114410"/>
                  </a:lnTo>
                  <a:lnTo>
                    <a:pt x="23315" y="159691"/>
                  </a:lnTo>
                  <a:lnTo>
                    <a:pt x="27011" y="206613"/>
                  </a:lnTo>
                  <a:lnTo>
                    <a:pt x="33161" y="248965"/>
                  </a:lnTo>
                  <a:lnTo>
                    <a:pt x="36629" y="288318"/>
                  </a:lnTo>
                  <a:lnTo>
                    <a:pt x="37657" y="326783"/>
                  </a:lnTo>
                  <a:lnTo>
                    <a:pt x="38005" y="369035"/>
                  </a:lnTo>
                  <a:lnTo>
                    <a:pt x="38089" y="4285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8962675" y="3609928"/>
              <a:ext cx="79896" cy="148948"/>
            </a:xfrm>
            <a:custGeom>
              <a:avLst/>
              <a:gdLst/>
              <a:ahLst/>
              <a:cxnLst/>
              <a:rect l="0" t="0" r="0" b="0"/>
              <a:pathLst>
                <a:path w="79896" h="148948">
                  <a:moveTo>
                    <a:pt x="7539" y="28567"/>
                  </a:moveTo>
                  <a:lnTo>
                    <a:pt x="0" y="74717"/>
                  </a:lnTo>
                  <a:lnTo>
                    <a:pt x="1426" y="107135"/>
                  </a:lnTo>
                  <a:lnTo>
                    <a:pt x="8549" y="135080"/>
                  </a:lnTo>
                  <a:lnTo>
                    <a:pt x="11386" y="140840"/>
                  </a:lnTo>
                  <a:lnTo>
                    <a:pt x="16452" y="144680"/>
                  </a:lnTo>
                  <a:lnTo>
                    <a:pt x="30545" y="148947"/>
                  </a:lnTo>
                  <a:lnTo>
                    <a:pt x="37689" y="147969"/>
                  </a:lnTo>
                  <a:lnTo>
                    <a:pt x="51269" y="141238"/>
                  </a:lnTo>
                  <a:lnTo>
                    <a:pt x="70812" y="120497"/>
                  </a:lnTo>
                  <a:lnTo>
                    <a:pt x="77983" y="106104"/>
                  </a:lnTo>
                  <a:lnTo>
                    <a:pt x="79895" y="99304"/>
                  </a:lnTo>
                  <a:lnTo>
                    <a:pt x="76376" y="80461"/>
                  </a:lnTo>
                  <a:lnTo>
                    <a:pt x="66701" y="60096"/>
                  </a:lnTo>
                  <a:lnTo>
                    <a:pt x="75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9103529" y="3590883"/>
              <a:ext cx="238063" cy="222038"/>
            </a:xfrm>
            <a:custGeom>
              <a:avLst/>
              <a:gdLst/>
              <a:ahLst/>
              <a:cxnLst/>
              <a:rect l="0" t="0" r="0" b="0"/>
              <a:pathLst>
                <a:path w="238063" h="222038">
                  <a:moveTo>
                    <a:pt x="0" y="28567"/>
                  </a:moveTo>
                  <a:lnTo>
                    <a:pt x="13180" y="70002"/>
                  </a:lnTo>
                  <a:lnTo>
                    <a:pt x="26829" y="108560"/>
                  </a:lnTo>
                  <a:lnTo>
                    <a:pt x="40396" y="147847"/>
                  </a:lnTo>
                  <a:lnTo>
                    <a:pt x="65121" y="193764"/>
                  </a:lnTo>
                  <a:lnTo>
                    <a:pt x="65634" y="193717"/>
                  </a:lnTo>
                  <a:lnTo>
                    <a:pt x="66202" y="189786"/>
                  </a:lnTo>
                  <a:lnTo>
                    <a:pt x="67676" y="148374"/>
                  </a:lnTo>
                  <a:lnTo>
                    <a:pt x="74247" y="110150"/>
                  </a:lnTo>
                  <a:lnTo>
                    <a:pt x="83985" y="67957"/>
                  </a:lnTo>
                  <a:lnTo>
                    <a:pt x="86674" y="64349"/>
                  </a:lnTo>
                  <a:lnTo>
                    <a:pt x="90583" y="61945"/>
                  </a:lnTo>
                  <a:lnTo>
                    <a:pt x="95303" y="60341"/>
                  </a:lnTo>
                  <a:lnTo>
                    <a:pt x="100568" y="61389"/>
                  </a:lnTo>
                  <a:lnTo>
                    <a:pt x="112059" y="68195"/>
                  </a:lnTo>
                  <a:lnTo>
                    <a:pt x="115970" y="72973"/>
                  </a:lnTo>
                  <a:lnTo>
                    <a:pt x="132872" y="112097"/>
                  </a:lnTo>
                  <a:lnTo>
                    <a:pt x="154705" y="158775"/>
                  </a:lnTo>
                  <a:lnTo>
                    <a:pt x="185940" y="199700"/>
                  </a:lnTo>
                  <a:lnTo>
                    <a:pt x="209897" y="220257"/>
                  </a:lnTo>
                  <a:lnTo>
                    <a:pt x="213995" y="221960"/>
                  </a:lnTo>
                  <a:lnTo>
                    <a:pt x="217786" y="222037"/>
                  </a:lnTo>
                  <a:lnTo>
                    <a:pt x="221370" y="221031"/>
                  </a:lnTo>
                  <a:lnTo>
                    <a:pt x="223761" y="219302"/>
                  </a:lnTo>
                  <a:lnTo>
                    <a:pt x="225354" y="217091"/>
                  </a:lnTo>
                  <a:lnTo>
                    <a:pt x="226415" y="214559"/>
                  </a:lnTo>
                  <a:lnTo>
                    <a:pt x="228260" y="173443"/>
                  </a:lnTo>
                  <a:lnTo>
                    <a:pt x="228485" y="131131"/>
                  </a:lnTo>
                  <a:lnTo>
                    <a:pt x="228523" y="93991"/>
                  </a:lnTo>
                  <a:lnTo>
                    <a:pt x="228535" y="54535"/>
                  </a:lnTo>
                  <a:lnTo>
                    <a:pt x="2380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9636790" y="3314729"/>
              <a:ext cx="95225" cy="447560"/>
            </a:xfrm>
            <a:custGeom>
              <a:avLst/>
              <a:gdLst/>
              <a:ahLst/>
              <a:cxnLst/>
              <a:rect l="0" t="0" r="0" b="0"/>
              <a:pathLst>
                <a:path w="95225" h="447560">
                  <a:moveTo>
                    <a:pt x="0" y="0"/>
                  </a:moveTo>
                  <a:lnTo>
                    <a:pt x="13254" y="44818"/>
                  </a:lnTo>
                  <a:lnTo>
                    <a:pt x="26561" y="91696"/>
                  </a:lnTo>
                  <a:lnTo>
                    <a:pt x="45649" y="135440"/>
                  </a:lnTo>
                  <a:lnTo>
                    <a:pt x="56553" y="172036"/>
                  </a:lnTo>
                  <a:lnTo>
                    <a:pt x="63664" y="212504"/>
                  </a:lnTo>
                  <a:lnTo>
                    <a:pt x="68591" y="255179"/>
                  </a:lnTo>
                  <a:lnTo>
                    <a:pt x="76754" y="294627"/>
                  </a:lnTo>
                  <a:lnTo>
                    <a:pt x="85872" y="341584"/>
                  </a:lnTo>
                  <a:lnTo>
                    <a:pt x="92453" y="388297"/>
                  </a:lnTo>
                  <a:lnTo>
                    <a:pt x="94859" y="434582"/>
                  </a:lnTo>
                  <a:lnTo>
                    <a:pt x="95224" y="4475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9589177" y="3365574"/>
              <a:ext cx="438037" cy="439365"/>
            </a:xfrm>
            <a:custGeom>
              <a:avLst/>
              <a:gdLst/>
              <a:ahLst/>
              <a:cxnLst/>
              <a:rect l="0" t="0" r="0" b="0"/>
              <a:pathLst>
                <a:path w="438037" h="439365">
                  <a:moveTo>
                    <a:pt x="0" y="177697"/>
                  </a:moveTo>
                  <a:lnTo>
                    <a:pt x="0" y="187807"/>
                  </a:lnTo>
                  <a:lnTo>
                    <a:pt x="2116" y="191843"/>
                  </a:lnTo>
                  <a:lnTo>
                    <a:pt x="10110" y="199149"/>
                  </a:lnTo>
                  <a:lnTo>
                    <a:pt x="20717" y="203102"/>
                  </a:lnTo>
                  <a:lnTo>
                    <a:pt x="26508" y="204155"/>
                  </a:lnTo>
                  <a:lnTo>
                    <a:pt x="58609" y="198245"/>
                  </a:lnTo>
                  <a:lnTo>
                    <a:pt x="104941" y="183824"/>
                  </a:lnTo>
                  <a:lnTo>
                    <a:pt x="141818" y="163702"/>
                  </a:lnTo>
                  <a:lnTo>
                    <a:pt x="182257" y="128032"/>
                  </a:lnTo>
                  <a:lnTo>
                    <a:pt x="225895" y="89738"/>
                  </a:lnTo>
                  <a:lnTo>
                    <a:pt x="237946" y="73004"/>
                  </a:lnTo>
                  <a:lnTo>
                    <a:pt x="243300" y="58513"/>
                  </a:lnTo>
                  <a:lnTo>
                    <a:pt x="247021" y="13272"/>
                  </a:lnTo>
                  <a:lnTo>
                    <a:pt x="247210" y="7771"/>
                  </a:lnTo>
                  <a:lnTo>
                    <a:pt x="246276" y="4103"/>
                  </a:lnTo>
                  <a:lnTo>
                    <a:pt x="244597" y="1658"/>
                  </a:lnTo>
                  <a:lnTo>
                    <a:pt x="242420" y="28"/>
                  </a:lnTo>
                  <a:lnTo>
                    <a:pt x="240967" y="0"/>
                  </a:lnTo>
                  <a:lnTo>
                    <a:pt x="240000" y="1039"/>
                  </a:lnTo>
                  <a:lnTo>
                    <a:pt x="233391" y="25474"/>
                  </a:lnTo>
                  <a:lnTo>
                    <a:pt x="236340" y="47263"/>
                  </a:lnTo>
                  <a:lnTo>
                    <a:pt x="244253" y="94611"/>
                  </a:lnTo>
                  <a:lnTo>
                    <a:pt x="246104" y="135479"/>
                  </a:lnTo>
                  <a:lnTo>
                    <a:pt x="246927" y="171277"/>
                  </a:lnTo>
                  <a:lnTo>
                    <a:pt x="247294" y="204822"/>
                  </a:lnTo>
                  <a:lnTo>
                    <a:pt x="247455" y="237365"/>
                  </a:lnTo>
                  <a:lnTo>
                    <a:pt x="247527" y="269463"/>
                  </a:lnTo>
                  <a:lnTo>
                    <a:pt x="247560" y="301362"/>
                  </a:lnTo>
                  <a:lnTo>
                    <a:pt x="247578" y="346242"/>
                  </a:lnTo>
                  <a:lnTo>
                    <a:pt x="247583" y="383523"/>
                  </a:lnTo>
                  <a:lnTo>
                    <a:pt x="242530" y="424557"/>
                  </a:lnTo>
                  <a:lnTo>
                    <a:pt x="242100" y="431147"/>
                  </a:lnTo>
                  <a:lnTo>
                    <a:pt x="242869" y="435540"/>
                  </a:lnTo>
                  <a:lnTo>
                    <a:pt x="244441" y="438469"/>
                  </a:lnTo>
                  <a:lnTo>
                    <a:pt x="245490" y="439364"/>
                  </a:lnTo>
                  <a:lnTo>
                    <a:pt x="246189" y="438902"/>
                  </a:lnTo>
                  <a:lnTo>
                    <a:pt x="246654" y="437536"/>
                  </a:lnTo>
                  <a:lnTo>
                    <a:pt x="247462" y="396551"/>
                  </a:lnTo>
                  <a:lnTo>
                    <a:pt x="250370" y="368099"/>
                  </a:lnTo>
                  <a:lnTo>
                    <a:pt x="263823" y="320527"/>
                  </a:lnTo>
                  <a:lnTo>
                    <a:pt x="274145" y="293023"/>
                  </a:lnTo>
                  <a:lnTo>
                    <a:pt x="302118" y="257608"/>
                  </a:lnTo>
                  <a:lnTo>
                    <a:pt x="320761" y="243225"/>
                  </a:lnTo>
                  <a:lnTo>
                    <a:pt x="325995" y="241486"/>
                  </a:lnTo>
                  <a:lnTo>
                    <a:pt x="330542" y="241384"/>
                  </a:lnTo>
                  <a:lnTo>
                    <a:pt x="334631" y="242374"/>
                  </a:lnTo>
                  <a:lnTo>
                    <a:pt x="350498" y="258933"/>
                  </a:lnTo>
                  <a:lnTo>
                    <a:pt x="367214" y="294023"/>
                  </a:lnTo>
                  <a:lnTo>
                    <a:pt x="377883" y="337791"/>
                  </a:lnTo>
                  <a:lnTo>
                    <a:pt x="382828" y="373260"/>
                  </a:lnTo>
                  <a:lnTo>
                    <a:pt x="393979" y="417475"/>
                  </a:lnTo>
                  <a:lnTo>
                    <a:pt x="400116" y="427102"/>
                  </a:lnTo>
                  <a:lnTo>
                    <a:pt x="403233" y="429670"/>
                  </a:lnTo>
                  <a:lnTo>
                    <a:pt x="407428" y="429265"/>
                  </a:lnTo>
                  <a:lnTo>
                    <a:pt x="417731" y="423173"/>
                  </a:lnTo>
                  <a:lnTo>
                    <a:pt x="438036" y="3871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10076156" y="3620557"/>
              <a:ext cx="131986" cy="192856"/>
            </a:xfrm>
            <a:custGeom>
              <a:avLst/>
              <a:gdLst/>
              <a:ahLst/>
              <a:cxnLst/>
              <a:rect l="0" t="0" r="0" b="0"/>
              <a:pathLst>
                <a:path w="131986" h="192856">
                  <a:moveTo>
                    <a:pt x="8193" y="84596"/>
                  </a:moveTo>
                  <a:lnTo>
                    <a:pt x="8193" y="76397"/>
                  </a:lnTo>
                  <a:lnTo>
                    <a:pt x="30577" y="30340"/>
                  </a:lnTo>
                  <a:lnTo>
                    <a:pt x="47569" y="7299"/>
                  </a:lnTo>
                  <a:lnTo>
                    <a:pt x="48198" y="4497"/>
                  </a:lnTo>
                  <a:lnTo>
                    <a:pt x="47559" y="2630"/>
                  </a:lnTo>
                  <a:lnTo>
                    <a:pt x="46075" y="1384"/>
                  </a:lnTo>
                  <a:lnTo>
                    <a:pt x="41605" y="0"/>
                  </a:lnTo>
                  <a:lnTo>
                    <a:pt x="38932" y="689"/>
                  </a:lnTo>
                  <a:lnTo>
                    <a:pt x="33141" y="4277"/>
                  </a:lnTo>
                  <a:lnTo>
                    <a:pt x="13820" y="32465"/>
                  </a:lnTo>
                  <a:lnTo>
                    <a:pt x="3159" y="74323"/>
                  </a:lnTo>
                  <a:lnTo>
                    <a:pt x="0" y="105065"/>
                  </a:lnTo>
                  <a:lnTo>
                    <a:pt x="9174" y="137686"/>
                  </a:lnTo>
                  <a:lnTo>
                    <a:pt x="25295" y="164045"/>
                  </a:lnTo>
                  <a:lnTo>
                    <a:pt x="57205" y="191690"/>
                  </a:lnTo>
                  <a:lnTo>
                    <a:pt x="73004" y="192855"/>
                  </a:lnTo>
                  <a:lnTo>
                    <a:pt x="83142" y="191685"/>
                  </a:lnTo>
                  <a:lnTo>
                    <a:pt x="92016" y="186672"/>
                  </a:lnTo>
                  <a:lnTo>
                    <a:pt x="131985" y="141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10571320" y="3333775"/>
              <a:ext cx="8200" cy="418992"/>
            </a:xfrm>
            <a:custGeom>
              <a:avLst/>
              <a:gdLst/>
              <a:ahLst/>
              <a:cxnLst/>
              <a:rect l="0" t="0" r="0" b="0"/>
              <a:pathLst>
                <a:path w="8200" h="418992">
                  <a:moveTo>
                    <a:pt x="8199" y="0"/>
                  </a:moveTo>
                  <a:lnTo>
                    <a:pt x="8199" y="43328"/>
                  </a:lnTo>
                  <a:lnTo>
                    <a:pt x="8199" y="87325"/>
                  </a:lnTo>
                  <a:lnTo>
                    <a:pt x="8199" y="131562"/>
                  </a:lnTo>
                  <a:lnTo>
                    <a:pt x="8199" y="178175"/>
                  </a:lnTo>
                  <a:lnTo>
                    <a:pt x="8199" y="225491"/>
                  </a:lnTo>
                  <a:lnTo>
                    <a:pt x="8199" y="273016"/>
                  </a:lnTo>
                  <a:lnTo>
                    <a:pt x="3144" y="310492"/>
                  </a:lnTo>
                  <a:lnTo>
                    <a:pt x="0" y="346754"/>
                  </a:lnTo>
                  <a:lnTo>
                    <a:pt x="5482" y="393749"/>
                  </a:lnTo>
                  <a:lnTo>
                    <a:pt x="8199" y="4189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10666081" y="3533748"/>
              <a:ext cx="132458" cy="220153"/>
            </a:xfrm>
            <a:custGeom>
              <a:avLst/>
              <a:gdLst/>
              <a:ahLst/>
              <a:cxnLst/>
              <a:rect l="0" t="0" r="0" b="0"/>
              <a:pathLst>
                <a:path w="132458" h="220153">
                  <a:moveTo>
                    <a:pt x="94366" y="0"/>
                  </a:moveTo>
                  <a:lnTo>
                    <a:pt x="75073" y="22114"/>
                  </a:lnTo>
                  <a:lnTo>
                    <a:pt x="44213" y="66395"/>
                  </a:lnTo>
                  <a:lnTo>
                    <a:pt x="13804" y="112024"/>
                  </a:lnTo>
                  <a:lnTo>
                    <a:pt x="5658" y="133375"/>
                  </a:lnTo>
                  <a:lnTo>
                    <a:pt x="428" y="175924"/>
                  </a:lnTo>
                  <a:lnTo>
                    <a:pt x="0" y="183940"/>
                  </a:lnTo>
                  <a:lnTo>
                    <a:pt x="2888" y="189284"/>
                  </a:lnTo>
                  <a:lnTo>
                    <a:pt x="7986" y="192847"/>
                  </a:lnTo>
                  <a:lnTo>
                    <a:pt x="14560" y="195222"/>
                  </a:lnTo>
                  <a:lnTo>
                    <a:pt x="20002" y="195748"/>
                  </a:lnTo>
                  <a:lnTo>
                    <a:pt x="28868" y="193510"/>
                  </a:lnTo>
                  <a:lnTo>
                    <a:pt x="44863" y="176191"/>
                  </a:lnTo>
                  <a:lnTo>
                    <a:pt x="68168" y="129871"/>
                  </a:lnTo>
                  <a:lnTo>
                    <a:pt x="87493" y="85040"/>
                  </a:lnTo>
                  <a:lnTo>
                    <a:pt x="96283" y="45540"/>
                  </a:lnTo>
                  <a:lnTo>
                    <a:pt x="104457" y="24074"/>
                  </a:lnTo>
                  <a:lnTo>
                    <a:pt x="109431" y="17048"/>
                  </a:lnTo>
                  <a:lnTo>
                    <a:pt x="110757" y="16655"/>
                  </a:lnTo>
                  <a:lnTo>
                    <a:pt x="111643" y="17452"/>
                  </a:lnTo>
                  <a:lnTo>
                    <a:pt x="106517" y="51256"/>
                  </a:lnTo>
                  <a:lnTo>
                    <a:pt x="104668" y="95952"/>
                  </a:lnTo>
                  <a:lnTo>
                    <a:pt x="105178" y="132825"/>
                  </a:lnTo>
                  <a:lnTo>
                    <a:pt x="111559" y="174199"/>
                  </a:lnTo>
                  <a:lnTo>
                    <a:pt x="123195" y="212046"/>
                  </a:lnTo>
                  <a:lnTo>
                    <a:pt x="128341" y="220152"/>
                  </a:lnTo>
                  <a:lnTo>
                    <a:pt x="132457" y="219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10886258" y="3533748"/>
              <a:ext cx="236046" cy="259714"/>
            </a:xfrm>
            <a:custGeom>
              <a:avLst/>
              <a:gdLst/>
              <a:ahLst/>
              <a:cxnLst/>
              <a:rect l="0" t="0" r="0" b="0"/>
              <a:pathLst>
                <a:path w="236046" h="259714">
                  <a:moveTo>
                    <a:pt x="17027" y="28568"/>
                  </a:moveTo>
                  <a:lnTo>
                    <a:pt x="14205" y="70001"/>
                  </a:lnTo>
                  <a:lnTo>
                    <a:pt x="8827" y="113050"/>
                  </a:lnTo>
                  <a:lnTo>
                    <a:pt x="1222" y="158663"/>
                  </a:lnTo>
                  <a:lnTo>
                    <a:pt x="0" y="190554"/>
                  </a:lnTo>
                  <a:lnTo>
                    <a:pt x="8530" y="233067"/>
                  </a:lnTo>
                  <a:lnTo>
                    <a:pt x="15349" y="257414"/>
                  </a:lnTo>
                  <a:lnTo>
                    <a:pt x="16966" y="259428"/>
                  </a:lnTo>
                  <a:lnTo>
                    <a:pt x="19102" y="259713"/>
                  </a:lnTo>
                  <a:lnTo>
                    <a:pt x="21585" y="258845"/>
                  </a:lnTo>
                  <a:lnTo>
                    <a:pt x="23240" y="256149"/>
                  </a:lnTo>
                  <a:lnTo>
                    <a:pt x="25078" y="247512"/>
                  </a:lnTo>
                  <a:lnTo>
                    <a:pt x="21641" y="211053"/>
                  </a:lnTo>
                  <a:lnTo>
                    <a:pt x="28939" y="165899"/>
                  </a:lnTo>
                  <a:lnTo>
                    <a:pt x="39602" y="134505"/>
                  </a:lnTo>
                  <a:lnTo>
                    <a:pt x="49279" y="117973"/>
                  </a:lnTo>
                  <a:lnTo>
                    <a:pt x="57107" y="110625"/>
                  </a:lnTo>
                  <a:lnTo>
                    <a:pt x="61734" y="109724"/>
                  </a:lnTo>
                  <a:lnTo>
                    <a:pt x="72517" y="111544"/>
                  </a:lnTo>
                  <a:lnTo>
                    <a:pt x="84364" y="121523"/>
                  </a:lnTo>
                  <a:lnTo>
                    <a:pt x="117118" y="167326"/>
                  </a:lnTo>
                  <a:lnTo>
                    <a:pt x="146248" y="213745"/>
                  </a:lnTo>
                  <a:lnTo>
                    <a:pt x="188320" y="257380"/>
                  </a:lnTo>
                  <a:lnTo>
                    <a:pt x="191532" y="259406"/>
                  </a:lnTo>
                  <a:lnTo>
                    <a:pt x="193673" y="259698"/>
                  </a:lnTo>
                  <a:lnTo>
                    <a:pt x="195100" y="258834"/>
                  </a:lnTo>
                  <a:lnTo>
                    <a:pt x="196686" y="252232"/>
                  </a:lnTo>
                  <a:lnTo>
                    <a:pt x="204332" y="213948"/>
                  </a:lnTo>
                  <a:lnTo>
                    <a:pt x="207603" y="169197"/>
                  </a:lnTo>
                  <a:lnTo>
                    <a:pt x="214802" y="129251"/>
                  </a:lnTo>
                  <a:lnTo>
                    <a:pt x="226715" y="86781"/>
                  </a:lnTo>
                  <a:lnTo>
                    <a:pt x="234201" y="47825"/>
                  </a:lnTo>
                  <a:lnTo>
                    <a:pt x="2360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Government of Canada makes laws that all Canadians must follow.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Ex.  </a:t>
            </a:r>
            <a:r>
              <a:rPr lang="en-CA" sz="2800" dirty="0" smtClean="0">
                <a:latin typeface="Maiandra GD" pitchFamily="34" charset="0"/>
              </a:rPr>
              <a:t>Laws give parents the right to make decisions about their children</a:t>
            </a:r>
          </a:p>
          <a:p>
            <a:pPr>
              <a:buNone/>
            </a:pPr>
            <a:r>
              <a:rPr lang="en-CA" sz="2800" dirty="0" smtClean="0">
                <a:latin typeface="Maiandra GD" pitchFamily="34" charset="0"/>
              </a:rPr>
              <a:t>	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Provincial and territorial governments also make own laws, such as laws about driving. </a:t>
            </a:r>
            <a:endParaRPr lang="en-CA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457200"/>
            <a:ext cx="9143998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600" dirty="0" smtClean="0">
                <a:solidFill>
                  <a:srgbClr val="FFFF00"/>
                </a:solidFill>
                <a:latin typeface="Maiandra GD" pitchFamily="34" charset="0"/>
              </a:rPr>
              <a:t/>
            </a:r>
            <a:br>
              <a:rPr lang="en-CA" sz="3600" dirty="0" smtClean="0">
                <a:solidFill>
                  <a:srgbClr val="FFFF00"/>
                </a:solidFill>
                <a:latin typeface="Maiandra GD" pitchFamily="34" charset="0"/>
              </a:rPr>
            </a:br>
            <a:r>
              <a:rPr lang="en-CA" sz="3600" dirty="0" smtClean="0">
                <a:solidFill>
                  <a:srgbClr val="FFFF00"/>
                </a:solidFill>
                <a:latin typeface="Maiandra GD" pitchFamily="34" charset="0"/>
              </a:rPr>
              <a:t/>
            </a:r>
            <a:br>
              <a:rPr lang="en-CA" sz="3600" dirty="0" smtClean="0">
                <a:solidFill>
                  <a:srgbClr val="FFFF00"/>
                </a:solidFill>
                <a:latin typeface="Maiandra GD" pitchFamily="34" charset="0"/>
              </a:rPr>
            </a:br>
            <a:r>
              <a:rPr lang="en-CA" sz="4000" dirty="0" smtClean="0">
                <a:solidFill>
                  <a:srgbClr val="FFFF00"/>
                </a:solidFill>
                <a:latin typeface="Maiandra GD" pitchFamily="34" charset="0"/>
              </a:rPr>
              <a:t>Legal  Authority</a:t>
            </a:r>
            <a:r>
              <a:rPr lang="en-CA" dirty="0" smtClean="0">
                <a:solidFill>
                  <a:srgbClr val="FFFF00"/>
                </a:solidFill>
                <a:latin typeface="Maiandra GD" pitchFamily="34" charset="0"/>
              </a:rPr>
              <a:t/>
            </a:r>
            <a:br>
              <a:rPr lang="en-CA" dirty="0" smtClean="0">
                <a:solidFill>
                  <a:srgbClr val="FFFF00"/>
                </a:solidFill>
                <a:latin typeface="Maiandra GD" pitchFamily="34" charset="0"/>
              </a:rPr>
            </a:b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76400"/>
            <a:ext cx="9144000" cy="4953000"/>
          </a:xfrm>
        </p:spPr>
        <p:txBody>
          <a:bodyPr>
            <a:normAutofit/>
          </a:bodyPr>
          <a:lstStyle/>
          <a:p>
            <a:endParaRPr lang="en-CA" sz="2800" dirty="0" smtClean="0">
              <a:latin typeface="Maiandra GD" pitchFamily="34" charset="0"/>
            </a:endParaRPr>
          </a:p>
          <a:p>
            <a:r>
              <a:rPr lang="en-CA" sz="2800" dirty="0" smtClean="0">
                <a:latin typeface="Maiandra GD" pitchFamily="34" charset="0"/>
              </a:rPr>
              <a:t>If you have a position of authority, you have the power to affect the lives of others.</a:t>
            </a:r>
          </a:p>
          <a:p>
            <a:endParaRPr lang="en-CA" sz="2800" dirty="0" smtClean="0">
              <a:latin typeface="Maiandra GD" pitchFamily="34" charset="0"/>
            </a:endParaRPr>
          </a:p>
          <a:p>
            <a:r>
              <a:rPr lang="en-CA" sz="2800" dirty="0" smtClean="0">
                <a:latin typeface="Maiandra GD" pitchFamily="34" charset="0"/>
              </a:rPr>
              <a:t>However, there are people in these positions that may use their authority in unfair ways.</a:t>
            </a:r>
          </a:p>
          <a:p>
            <a:endParaRPr lang="en-CA" sz="2800" dirty="0" smtClean="0">
              <a:latin typeface="Maiandra GD" pitchFamily="34" charset="0"/>
            </a:endParaRPr>
          </a:p>
          <a:p>
            <a:endParaRPr lang="en-CA" sz="2800" dirty="0" smtClean="0">
              <a:latin typeface="Maiandra GD" pitchFamily="34" charset="0"/>
            </a:endParaRPr>
          </a:p>
          <a:p>
            <a:pPr>
              <a:buNone/>
            </a:pPr>
            <a:endParaRPr lang="en-CA" sz="2800" dirty="0" smtClean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dirty="0" smtClean="0">
                <a:solidFill>
                  <a:srgbClr val="FFFF00"/>
                </a:solidFill>
                <a:latin typeface="Maiandra GD" pitchFamily="34" charset="0"/>
              </a:rPr>
              <a:t>Authority Gives People Power</a:t>
            </a:r>
            <a:endParaRPr lang="en-CA" sz="3600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2050" name="Picture 2" descr="C:\Users\Christa\AppData\Local\Microsoft\Windows\Temporary Internet Files\Content.IE5\TLU65TGZ\MC9002321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1412" y="4724400"/>
            <a:ext cx="1854451" cy="18197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00200"/>
            <a:ext cx="9144000" cy="457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Maiandra GD" pitchFamily="34" charset="0"/>
              </a:rPr>
              <a:t>As you get older, the law will give you more power over your own life.</a:t>
            </a:r>
          </a:p>
          <a:p>
            <a:r>
              <a:rPr lang="en-US" sz="3200" dirty="0" smtClean="0">
                <a:latin typeface="Maiandra GD" pitchFamily="34" charset="0"/>
              </a:rPr>
              <a:t>Having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Power</a:t>
            </a:r>
            <a:r>
              <a:rPr lang="en-US" sz="3200" dirty="0" smtClean="0">
                <a:latin typeface="Maiandra GD" pitchFamily="34" charset="0"/>
              </a:rPr>
              <a:t>=Having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Responsibility</a:t>
            </a:r>
          </a:p>
          <a:p>
            <a:r>
              <a:rPr lang="en-US" sz="3200" dirty="0" smtClean="0">
                <a:latin typeface="Maiandra GD" pitchFamily="34" charset="0"/>
              </a:rPr>
              <a:t>Must use this responsibility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WISELY</a:t>
            </a:r>
            <a:r>
              <a:rPr lang="en-US" sz="3200" dirty="0" smtClean="0">
                <a:latin typeface="Maiandra GD" pitchFamily="34" charset="0"/>
              </a:rPr>
              <a:t> so you do not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LOSE</a:t>
            </a:r>
            <a:r>
              <a:rPr lang="en-US" sz="3200" dirty="0" smtClean="0">
                <a:latin typeface="Maiandra GD" pitchFamily="34" charset="0"/>
              </a:rPr>
              <a:t> your power that the law has given you.</a:t>
            </a:r>
          </a:p>
          <a:p>
            <a:pPr>
              <a:buNone/>
            </a:pPr>
            <a:r>
              <a:rPr lang="en-US" sz="3200" dirty="0" smtClean="0">
                <a:latin typeface="Maiandra GD" pitchFamily="34" charset="0"/>
              </a:rPr>
              <a:t>Ex. 19 is drinking age. If you drink and drive, what happens??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Maiandra GD" pitchFamily="34" charset="0"/>
              </a:rPr>
              <a:t>Authority and Power in Your Life</a:t>
            </a:r>
            <a:endParaRPr lang="en-US" dirty="0">
              <a:solidFill>
                <a:srgbClr val="FFFF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4000" b="1" dirty="0" smtClean="0">
                <a:latin typeface="Maiandra GD" pitchFamily="34" charset="0"/>
              </a:rPr>
              <a:t>Pg.7 </a:t>
            </a:r>
          </a:p>
          <a:p>
            <a:pPr algn="ctr">
              <a:buNone/>
            </a:pPr>
            <a:endParaRPr lang="en-CA" sz="40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4000" b="1" dirty="0" smtClean="0">
                <a:latin typeface="Maiandra GD" pitchFamily="34" charset="0"/>
              </a:rPr>
              <a:t>What are some of the choices and responsibilities that go with each </a:t>
            </a:r>
            <a:r>
              <a:rPr lang="en-CA" sz="4000" b="1" smtClean="0">
                <a:latin typeface="Maiandra GD" pitchFamily="34" charset="0"/>
              </a:rPr>
              <a:t>of the </a:t>
            </a:r>
            <a:r>
              <a:rPr lang="en-CA" sz="4000" b="1" dirty="0" smtClean="0">
                <a:latin typeface="Maiandra GD" pitchFamily="34" charset="0"/>
              </a:rPr>
              <a:t>powers?</a:t>
            </a:r>
            <a:endParaRPr lang="en-CA" sz="4000" b="1" dirty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400" dirty="0" smtClean="0">
                <a:latin typeface="Maiandra GD" pitchFamily="34" charset="0"/>
              </a:rPr>
              <a:t/>
            </a:r>
            <a:br>
              <a:rPr lang="en-CA" sz="4400" dirty="0" smtClean="0">
                <a:latin typeface="Maiandra GD" pitchFamily="34" charset="0"/>
              </a:rPr>
            </a:br>
            <a:r>
              <a:rPr lang="en-CA" sz="4400" dirty="0" smtClean="0">
                <a:latin typeface="Maiandra GD" pitchFamily="34" charset="0"/>
              </a:rPr>
              <a:t/>
            </a:r>
            <a:br>
              <a:rPr lang="en-CA" sz="4400" dirty="0" smtClean="0">
                <a:latin typeface="Maiandra GD" pitchFamily="34" charset="0"/>
              </a:rPr>
            </a:br>
            <a:r>
              <a:rPr lang="en-CA" sz="4400" dirty="0" smtClean="0">
                <a:solidFill>
                  <a:srgbClr val="C00000"/>
                </a:solidFill>
                <a:latin typeface="Maiandra GD" pitchFamily="34" charset="0"/>
              </a:rPr>
              <a:t>Activity:</a:t>
            </a:r>
            <a:r>
              <a:rPr lang="en-CA" sz="4400" dirty="0" smtClean="0">
                <a:latin typeface="Maiandra GD" pitchFamily="34" charset="0"/>
              </a:rPr>
              <a:t>  Authority and Power in Your Life</a:t>
            </a:r>
            <a:br>
              <a:rPr lang="en-CA" sz="4400" dirty="0" smtClean="0">
                <a:latin typeface="Maiandra GD" pitchFamily="34" charset="0"/>
              </a:rPr>
            </a:br>
            <a:r>
              <a:rPr lang="en-CA" sz="4400" dirty="0" smtClean="0">
                <a:latin typeface="Maiandra GD" pitchFamily="34" charset="0"/>
              </a:rPr>
              <a:t/>
            </a:r>
            <a:br>
              <a:rPr lang="en-CA" sz="4400" dirty="0" smtClean="0">
                <a:latin typeface="Maiandra GD" pitchFamily="34" charset="0"/>
              </a:rPr>
            </a:br>
            <a:endParaRPr lang="en-CA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Maiandra GD" pitchFamily="34" charset="0"/>
              </a:rPr>
              <a:t>What does </a:t>
            </a:r>
            <a:r>
              <a:rPr lang="en-US" sz="3600" b="1" dirty="0" smtClean="0">
                <a:solidFill>
                  <a:srgbClr val="C00000"/>
                </a:solidFill>
                <a:latin typeface="Maiandra GD" pitchFamily="34" charset="0"/>
              </a:rPr>
              <a:t>power</a:t>
            </a:r>
            <a:r>
              <a:rPr lang="en-US" sz="3600" dirty="0" smtClean="0">
                <a:latin typeface="Maiandra GD" pitchFamily="34" charset="0"/>
              </a:rPr>
              <a:t> mean?</a:t>
            </a:r>
          </a:p>
          <a:p>
            <a:pPr algn="ctr"/>
            <a:endParaRPr lang="en-US" sz="3600" dirty="0" smtClean="0">
              <a:latin typeface="Maiandra GD" pitchFamily="34" charset="0"/>
            </a:endParaRPr>
          </a:p>
          <a:p>
            <a:pPr algn="ctr"/>
            <a:r>
              <a:rPr lang="en-US" sz="3600" dirty="0" smtClean="0">
                <a:latin typeface="Maiandra GD" pitchFamily="34" charset="0"/>
              </a:rPr>
              <a:t>Possession of control , authority , or influence over others </a:t>
            </a:r>
          </a:p>
          <a:p>
            <a:pPr algn="ctr"/>
            <a:endParaRPr lang="en-US" sz="3600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sz="3600" dirty="0" smtClean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Maiandra GD" pitchFamily="34" charset="0"/>
              </a:rPr>
              <a:t>Unit: 1  </a:t>
            </a:r>
            <a:r>
              <a:rPr lang="en-US" sz="4000" dirty="0" smtClean="0">
                <a:solidFill>
                  <a:srgbClr val="FF0000"/>
                </a:solidFill>
                <a:latin typeface="Maiandra GD" pitchFamily="34" charset="0"/>
              </a:rPr>
              <a:t>Empowerment</a:t>
            </a:r>
            <a:endParaRPr lang="en-US" sz="40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1"/>
            <a:ext cx="10969943" cy="47118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   </a:t>
            </a:r>
            <a:r>
              <a:rPr lang="en-US" sz="4400" dirty="0" smtClean="0">
                <a:latin typeface="Maiandra GD" pitchFamily="34" charset="0"/>
              </a:rPr>
              <a:t>1.Economic</a:t>
            </a:r>
          </a:p>
          <a:p>
            <a:pPr algn="ctr">
              <a:buNone/>
            </a:pPr>
            <a:r>
              <a:rPr lang="en-US" sz="4400" dirty="0" smtClean="0">
                <a:latin typeface="Maiandra GD" pitchFamily="34" charset="0"/>
              </a:rPr>
              <a:t>2.Political</a:t>
            </a:r>
          </a:p>
          <a:p>
            <a:pPr marL="624078" indent="-514350" algn="ctr">
              <a:buNone/>
            </a:pPr>
            <a:r>
              <a:rPr lang="en-US" sz="4400" dirty="0" smtClean="0">
                <a:latin typeface="Maiandra GD" pitchFamily="34" charset="0"/>
              </a:rPr>
              <a:t>3.Cultural </a:t>
            </a:r>
          </a:p>
          <a:p>
            <a:pPr algn="ctr">
              <a:buNone/>
            </a:pPr>
            <a:r>
              <a:rPr lang="en-US" sz="4400" dirty="0" smtClean="0">
                <a:latin typeface="Maiandra GD" pitchFamily="34" charset="0"/>
              </a:rPr>
              <a:t>4. Societal</a:t>
            </a:r>
          </a:p>
          <a:p>
            <a:pPr algn="ctr">
              <a:buNone/>
            </a:pPr>
            <a:r>
              <a:rPr lang="en-US" sz="4400" dirty="0" smtClean="0">
                <a:latin typeface="Maiandra GD" pitchFamily="34" charset="0"/>
              </a:rPr>
              <a:t>5.National</a:t>
            </a:r>
          </a:p>
          <a:p>
            <a:pPr algn="ctr">
              <a:buNone/>
            </a:pPr>
            <a:r>
              <a:rPr lang="en-US" sz="4400" dirty="0" smtClean="0">
                <a:latin typeface="Maiandra GD" pitchFamily="34" charset="0"/>
              </a:rPr>
              <a:t> </a:t>
            </a:r>
          </a:p>
          <a:p>
            <a:pPr algn="ctr">
              <a:buNone/>
            </a:pPr>
            <a:r>
              <a:rPr lang="en-US" sz="4400" dirty="0" smtClean="0">
                <a:latin typeface="Maiandra GD" pitchFamily="34" charset="0"/>
              </a:rPr>
              <a:t>All these things together = </a:t>
            </a:r>
            <a:r>
              <a:rPr lang="en-US" sz="4400" b="1" dirty="0" smtClean="0">
                <a:latin typeface="Maiandra GD" pitchFamily="34" charset="0"/>
              </a:rPr>
              <a:t>Our Society</a:t>
            </a:r>
            <a:endParaRPr lang="en-US" sz="4400" b="1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228600"/>
            <a:ext cx="9143998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aiandra GD" pitchFamily="34" charset="0"/>
              </a:rPr>
              <a:t>The 5</a:t>
            </a:r>
            <a:r>
              <a:rPr lang="en-US" sz="3600" dirty="0" smtClean="0">
                <a:latin typeface="Maiandra GD" pitchFamily="34" charset="0"/>
              </a:rPr>
              <a:t> types of </a:t>
            </a:r>
            <a:r>
              <a:rPr lang="en-US" sz="3600" dirty="0" smtClean="0">
                <a:solidFill>
                  <a:srgbClr val="C00000"/>
                </a:solidFill>
                <a:latin typeface="Maiandra GD" pitchFamily="34" charset="0"/>
              </a:rPr>
              <a:t>Empowerment</a:t>
            </a:r>
            <a:endParaRPr lang="en-US" sz="3600" dirty="0">
              <a:solidFill>
                <a:srgbClr val="C00000"/>
              </a:solidFill>
              <a:latin typeface="Maiandra GD" pitchFamily="34" charset="0"/>
            </a:endParaRPr>
          </a:p>
        </p:txBody>
      </p:sp>
      <p:pic>
        <p:nvPicPr>
          <p:cNvPr id="1026" name="Picture 2" descr="C:\Documents and Settings\kmorgan\Local Settings\Temporary Internet Files\Content.IE5\2XCDIHAD\MP9003901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012" y="1143000"/>
            <a:ext cx="838200" cy="593502"/>
          </a:xfrm>
          <a:prstGeom prst="rect">
            <a:avLst/>
          </a:prstGeom>
          <a:noFill/>
        </p:spPr>
      </p:pic>
      <p:pic>
        <p:nvPicPr>
          <p:cNvPr id="1027" name="Picture 3" descr="C:\Documents and Settings\kmorgan\Local Settings\Temporary Internet Files\Content.IE5\6TCFAPSX\MC90024115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4831" y="1904999"/>
            <a:ext cx="1175657" cy="579013"/>
          </a:xfrm>
          <a:prstGeom prst="rect">
            <a:avLst/>
          </a:prstGeom>
          <a:noFill/>
        </p:spPr>
      </p:pic>
      <p:pic>
        <p:nvPicPr>
          <p:cNvPr id="1029" name="Picture 5" descr="C:\Documents and Settings\kmorgan\Local Settings\Temporary Internet Files\Content.IE5\IJOLA5U7\MC9000709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4831" y="2521083"/>
            <a:ext cx="881948" cy="807952"/>
          </a:xfrm>
          <a:prstGeom prst="rect">
            <a:avLst/>
          </a:prstGeom>
          <a:noFill/>
        </p:spPr>
      </p:pic>
      <p:pic>
        <p:nvPicPr>
          <p:cNvPr id="1031" name="Picture 7" descr="C:\Documents and Settings\kmorgan\Local Settings\Temporary Internet Files\Content.IE5\2XCDIHAD\MP90043093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74831" y="3380397"/>
            <a:ext cx="914400" cy="783771"/>
          </a:xfrm>
          <a:prstGeom prst="rect">
            <a:avLst/>
          </a:prstGeom>
          <a:noFill/>
        </p:spPr>
      </p:pic>
      <p:pic>
        <p:nvPicPr>
          <p:cNvPr id="1032" name="Picture 8" descr="C:\Documents and Settings\kmorgan\Local Settings\Temporary Internet Files\Content.IE5\ATUNA1IJ\MC90001877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61262" y="4191000"/>
            <a:ext cx="1303020" cy="685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219200"/>
            <a:ext cx="91440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</a:t>
            </a:r>
          </a:p>
          <a:p>
            <a:pPr algn="ctr">
              <a:buNone/>
            </a:pPr>
            <a:endParaRPr lang="en-US" sz="2800" b="1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Maiandra GD" pitchFamily="34" charset="0"/>
              </a:rPr>
              <a:t>Economics: </a:t>
            </a:r>
          </a:p>
          <a:p>
            <a:pPr>
              <a:buNone/>
            </a:pPr>
            <a:r>
              <a:rPr lang="en-US" sz="3600" dirty="0" smtClean="0">
                <a:latin typeface="Maiandra GD" pitchFamily="34" charset="0"/>
              </a:rPr>
              <a:t>-the study of how people work to create wealth. </a:t>
            </a:r>
          </a:p>
          <a:p>
            <a:pPr>
              <a:buNone/>
            </a:pPr>
            <a:endParaRPr lang="en-US" sz="36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Maiandra GD" pitchFamily="34" charset="0"/>
              </a:rPr>
              <a:t>Ex. How we produce, distribute, and consume goods and services.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Maiandra GD" pitchFamily="34" charset="0"/>
              </a:rPr>
              <a:t>	</a:t>
            </a:r>
            <a:endParaRPr lang="en-US" sz="28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aiandra GD" pitchFamily="34" charset="0"/>
              </a:rPr>
              <a:t>Economic Empowermen</a:t>
            </a:r>
            <a:r>
              <a:rPr lang="en-US" dirty="0" smtClean="0">
                <a:solidFill>
                  <a:srgbClr val="C00000"/>
                </a:solidFill>
                <a:latin typeface="Maiandra GD" pitchFamily="34" charset="0"/>
              </a:rPr>
              <a:t>t </a:t>
            </a:r>
            <a:endParaRPr lang="en-US" dirty="0">
              <a:solidFill>
                <a:srgbClr val="C00000"/>
              </a:solidFill>
              <a:latin typeface="Maiandra GD" pitchFamily="34" charset="0"/>
            </a:endParaRPr>
          </a:p>
        </p:txBody>
      </p:sp>
      <p:pic>
        <p:nvPicPr>
          <p:cNvPr id="4" name="Picture 2" descr="C:\Documents and Settings\kmorgan\Local Settings\Temporary Internet Files\Content.IE5\2XCDIHAD\MP9003901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3812" y="457200"/>
            <a:ext cx="609600" cy="5425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441" y="1371601"/>
            <a:ext cx="10969943" cy="46356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Having enough wealth to take care of your needs.</a:t>
            </a:r>
          </a:p>
          <a:p>
            <a:pPr algn="ctr">
              <a:buNone/>
            </a:pPr>
            <a:r>
              <a:rPr lang="en-US" sz="2800" dirty="0" smtClean="0">
                <a:latin typeface="Maiandra GD" pitchFamily="34" charset="0"/>
              </a:rPr>
              <a:t>People with less $ may have fewer choices. </a:t>
            </a:r>
          </a:p>
          <a:p>
            <a:pPr algn="ctr">
              <a:buNone/>
            </a:pPr>
            <a:r>
              <a:rPr lang="en-US" sz="2800" dirty="0" smtClean="0">
                <a:latin typeface="Maiandra GD" pitchFamily="34" charset="0"/>
              </a:rPr>
              <a:t>Ex. food, shelter, clothing, education.</a:t>
            </a:r>
          </a:p>
          <a:p>
            <a:pPr algn="ctr">
              <a:buNone/>
            </a:pPr>
            <a:endParaRPr lang="en-US" sz="2800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sz="28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Maiandra GD" pitchFamily="34" charset="0"/>
              </a:rPr>
              <a:t>-Can gain </a:t>
            </a:r>
            <a:r>
              <a:rPr lang="en-US" sz="3200" dirty="0" smtClean="0">
                <a:solidFill>
                  <a:srgbClr val="C00000"/>
                </a:solidFill>
                <a:latin typeface="Maiandra GD" pitchFamily="34" charset="0"/>
              </a:rPr>
              <a:t>economic empowerment </a:t>
            </a:r>
            <a:r>
              <a:rPr lang="en-US" sz="3200" dirty="0" smtClean="0">
                <a:latin typeface="Maiandra GD" pitchFamily="34" charset="0"/>
              </a:rPr>
              <a:t>by finding out jobs that are in demand and learning essential skills to get these jobs.</a:t>
            </a:r>
          </a:p>
          <a:p>
            <a:pPr>
              <a:buNone/>
            </a:pPr>
            <a:endParaRPr lang="en-CA" sz="3200" dirty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118903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Maiandra GD" pitchFamily="34" charset="0"/>
              </a:rPr>
              <a:t/>
            </a:r>
            <a:br>
              <a:rPr lang="en-US" sz="4400" dirty="0" smtClean="0">
                <a:latin typeface="Maiandra GD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Maiandra GD" pitchFamily="34" charset="0"/>
              </a:rPr>
              <a:t>Economic Empowerment:</a:t>
            </a:r>
            <a:br>
              <a:rPr lang="en-US" sz="4400" dirty="0" smtClean="0">
                <a:solidFill>
                  <a:srgbClr val="C00000"/>
                </a:solidFill>
                <a:latin typeface="Maiandra GD" pitchFamily="34" charset="0"/>
              </a:rPr>
            </a:br>
            <a:endParaRPr lang="en-CA" sz="4400" dirty="0">
              <a:solidFill>
                <a:srgbClr val="C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CA" sz="3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3200" b="1" dirty="0" smtClean="0">
                <a:latin typeface="Maiandra GD" pitchFamily="34" charset="0"/>
              </a:rPr>
              <a:t>Three Ways:</a:t>
            </a:r>
          </a:p>
          <a:p>
            <a:pPr marL="514350" indent="-514350">
              <a:buNone/>
            </a:pPr>
            <a:r>
              <a:rPr lang="en-CA" sz="3200" dirty="0" smtClean="0">
                <a:latin typeface="Maiandra GD" pitchFamily="34" charset="0"/>
              </a:rPr>
              <a:t>1.  Learn as much as you can about the issues in your province, country and the world.</a:t>
            </a:r>
          </a:p>
          <a:p>
            <a:pPr marL="514350" indent="-514350">
              <a:buNone/>
            </a:pPr>
            <a:r>
              <a:rPr lang="en-CA" sz="3200" dirty="0" smtClean="0">
                <a:latin typeface="Maiandra GD" pitchFamily="34" charset="0"/>
              </a:rPr>
              <a:t>2. Think for yourself and what you consider to be the best decision.</a:t>
            </a:r>
          </a:p>
          <a:p>
            <a:pPr marL="514350" indent="-514350">
              <a:buNone/>
            </a:pPr>
            <a:r>
              <a:rPr lang="en-CA" sz="3200" dirty="0" smtClean="0">
                <a:latin typeface="Maiandra GD" pitchFamily="34" charset="0"/>
              </a:rPr>
              <a:t>3. Work to convince others to do what you think is right.</a:t>
            </a:r>
          </a:p>
          <a:p>
            <a:pPr marL="514350" indent="-514350">
              <a:buAutoNum type="arabicPeriod" startAt="3"/>
            </a:pPr>
            <a:endParaRPr lang="en-CA" sz="3200" dirty="0" smtClean="0">
              <a:latin typeface="Maiandra GD" pitchFamily="34" charset="0"/>
            </a:endParaRPr>
          </a:p>
          <a:p>
            <a:pPr marL="514350" indent="-514350" algn="ctr">
              <a:buNone/>
            </a:pPr>
            <a:r>
              <a:rPr lang="en-CA" sz="3200" dirty="0" smtClean="0">
                <a:latin typeface="Maiandra GD" pitchFamily="34" charset="0"/>
              </a:rPr>
              <a:t>-We can become </a:t>
            </a:r>
            <a:r>
              <a:rPr lang="en-CA" sz="3200" b="1" dirty="0" smtClean="0">
                <a:solidFill>
                  <a:srgbClr val="C00000"/>
                </a:solidFill>
                <a:latin typeface="Maiandra GD" pitchFamily="34" charset="0"/>
              </a:rPr>
              <a:t>politically empowered</a:t>
            </a:r>
            <a:r>
              <a:rPr lang="en-CA" sz="3200" b="1" dirty="0" smtClean="0">
                <a:latin typeface="Maiandra GD" pitchFamily="34" charset="0"/>
              </a:rPr>
              <a:t> </a:t>
            </a:r>
            <a:r>
              <a:rPr lang="en-CA" sz="3200" dirty="0" smtClean="0">
                <a:latin typeface="Maiandra GD" pitchFamily="34" charset="0"/>
              </a:rPr>
              <a:t>in any situation.</a:t>
            </a:r>
          </a:p>
          <a:p>
            <a:pPr marL="514350" indent="-514350" algn="ctr">
              <a:buAutoNum type="arabicPeriod" startAt="3"/>
            </a:pPr>
            <a:endParaRPr lang="en-CA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>
                <a:solidFill>
                  <a:srgbClr val="C00000"/>
                </a:solidFill>
                <a:latin typeface="Maiandra GD" pitchFamily="34" charset="0"/>
              </a:rPr>
              <a:t>How Can We Become Politically Empowered?</a:t>
            </a:r>
            <a:endParaRPr lang="en-CA" dirty="0">
              <a:solidFill>
                <a:srgbClr val="C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76400"/>
            <a:ext cx="9144000" cy="44958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Maiandra GD" pitchFamily="34" charset="0"/>
              </a:rPr>
              <a:t>Politics</a:t>
            </a:r>
            <a:r>
              <a:rPr lang="en-US" sz="3200" dirty="0" smtClean="0">
                <a:latin typeface="Maiandra GD" pitchFamily="34" charset="0"/>
              </a:rPr>
              <a:t> is the general term for all things we do to:</a:t>
            </a:r>
          </a:p>
          <a:p>
            <a:pPr algn="ctr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marL="624078" indent="-514350">
              <a:buNone/>
            </a:pPr>
            <a:r>
              <a:rPr lang="en-US" sz="3200" dirty="0" smtClean="0">
                <a:latin typeface="Maiandra GD" pitchFamily="34" charset="0"/>
              </a:rPr>
              <a:t>1.  Organize ourselves</a:t>
            </a:r>
          </a:p>
          <a:p>
            <a:pPr>
              <a:buNone/>
            </a:pPr>
            <a:r>
              <a:rPr lang="en-US" sz="3200" dirty="0" smtClean="0">
                <a:latin typeface="Maiandra GD" pitchFamily="34" charset="0"/>
              </a:rPr>
              <a:t>2. Settle disagreements</a:t>
            </a:r>
          </a:p>
          <a:p>
            <a:pPr>
              <a:buNone/>
            </a:pPr>
            <a:r>
              <a:rPr lang="en-US" sz="3200" dirty="0" smtClean="0">
                <a:latin typeface="Maiandra GD" pitchFamily="34" charset="0"/>
              </a:rPr>
              <a:t>3. Make decisions in our schools, communities and countries.</a:t>
            </a:r>
          </a:p>
          <a:p>
            <a:pPr>
              <a:buNone/>
            </a:pPr>
            <a:endParaRPr lang="en-US" dirty="0" smtClean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aiandra GD" pitchFamily="34" charset="0"/>
              </a:rPr>
              <a:t>Political Empowerment </a:t>
            </a:r>
            <a:endParaRPr lang="en-US" sz="3600" dirty="0">
              <a:solidFill>
                <a:srgbClr val="C00000"/>
              </a:solidFill>
              <a:latin typeface="Maiandra GD" pitchFamily="34" charset="0"/>
            </a:endParaRPr>
          </a:p>
        </p:txBody>
      </p:sp>
      <p:pic>
        <p:nvPicPr>
          <p:cNvPr id="4" name="Picture 3" descr="C:\Documents and Settings\kmorgan\Local Settings\Temporary Internet Files\Content.IE5\6TCFAPSX\MC9002411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3812" y="533400"/>
            <a:ext cx="685800" cy="609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Voting for political leaders</a:t>
            </a: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Writing a letter to politicians </a:t>
            </a: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Cleaning up your community</a:t>
            </a: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4000" b="1" dirty="0" smtClean="0">
                <a:latin typeface="Maiandra GD" pitchFamily="34" charset="0"/>
              </a:rPr>
              <a:t>Class Discussion:</a:t>
            </a:r>
          </a:p>
          <a:p>
            <a:pPr algn="ctr">
              <a:buNone/>
            </a:pPr>
            <a:r>
              <a:rPr lang="en-CA" sz="4000" dirty="0" smtClean="0">
                <a:latin typeface="Maiandra GD" pitchFamily="34" charset="0"/>
              </a:rPr>
              <a:t>How can you become politically empowered in your school?</a:t>
            </a:r>
            <a:endParaRPr lang="en-CA" sz="4000" dirty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effectLst/>
                <a:latin typeface="Maiandra GD" pitchFamily="34" charset="0"/>
              </a:rPr>
              <a:t>Examples of </a:t>
            </a:r>
            <a:r>
              <a:rPr lang="en-CA" dirty="0" smtClean="0">
                <a:solidFill>
                  <a:srgbClr val="C00000"/>
                </a:solidFill>
                <a:effectLst/>
                <a:latin typeface="Maiandra GD" pitchFamily="34" charset="0"/>
              </a:rPr>
              <a:t>Political Empowerment</a:t>
            </a:r>
            <a:endParaRPr lang="en-CA" dirty="0">
              <a:solidFill>
                <a:srgbClr val="C00000"/>
              </a:solidFill>
              <a:effectLst/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1"/>
            <a:ext cx="10969943" cy="47118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Maiandra GD" pitchFamily="34" charset="0"/>
              </a:rPr>
              <a:t>Culture</a:t>
            </a:r>
            <a:r>
              <a:rPr lang="en-US" sz="3200" dirty="0" smtClean="0">
                <a:latin typeface="Maiandra GD" pitchFamily="34" charset="0"/>
              </a:rPr>
              <a:t> is a way of life.</a:t>
            </a:r>
          </a:p>
          <a:p>
            <a:pPr algn="ctr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It is made up of everything including: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-Language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-Food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-Clothing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-Spiritual Beliefs</a:t>
            </a:r>
            <a:endParaRPr lang="en-US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Maiandra GD" pitchFamily="34" charset="0"/>
              </a:rPr>
              <a:t>Cultural Empowerment </a:t>
            </a:r>
            <a:endParaRPr lang="en-US" sz="4000" dirty="0">
              <a:solidFill>
                <a:srgbClr val="C00000"/>
              </a:solidFill>
              <a:latin typeface="Maiandra GD" pitchFamily="34" charset="0"/>
            </a:endParaRPr>
          </a:p>
        </p:txBody>
      </p:sp>
      <p:pic>
        <p:nvPicPr>
          <p:cNvPr id="4" name="Picture 5" descr="C:\Documents and Settings\kmorgan\Local Settings\Temporary Internet Files\Content.IE5\IJOLA5U7\MC9000709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2412" y="457200"/>
            <a:ext cx="89403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-Being free to practise your culture.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-Remembering history, teaching language and traditions to children is the only way to keep culture strong. </a:t>
            </a: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Ways to become </a:t>
            </a:r>
            <a:r>
              <a:rPr lang="en-CA" sz="3200" b="1" dirty="0" smtClean="0">
                <a:solidFill>
                  <a:srgbClr val="C00000"/>
                </a:solidFill>
                <a:latin typeface="Maiandra GD" pitchFamily="34" charset="0"/>
              </a:rPr>
              <a:t>Culturally Empowered</a:t>
            </a:r>
            <a:r>
              <a:rPr lang="en-CA" sz="3200" dirty="0" smtClean="0">
                <a:latin typeface="Maiandra GD" pitchFamily="34" charset="0"/>
              </a:rPr>
              <a:t>:</a:t>
            </a:r>
          </a:p>
          <a:p>
            <a:pPr marL="624078" indent="-514350" algn="ctr">
              <a:buNone/>
            </a:pPr>
            <a:r>
              <a:rPr lang="en-CA" sz="3200" dirty="0" smtClean="0">
                <a:latin typeface="Maiandra GD" pitchFamily="34" charset="0"/>
              </a:rPr>
              <a:t>1. </a:t>
            </a:r>
            <a:r>
              <a:rPr lang="en-CA" sz="3200" b="1" dirty="0" smtClean="0">
                <a:latin typeface="Maiandra GD" pitchFamily="34" charset="0"/>
              </a:rPr>
              <a:t>Learning </a:t>
            </a:r>
            <a:r>
              <a:rPr lang="en-CA" sz="3200" dirty="0" smtClean="0">
                <a:latin typeface="Maiandra GD" pitchFamily="34" charset="0"/>
              </a:rPr>
              <a:t>about your culture</a:t>
            </a:r>
          </a:p>
          <a:p>
            <a:pPr marL="624078" indent="-514350" algn="ctr">
              <a:buNone/>
            </a:pPr>
            <a:r>
              <a:rPr lang="en-CA" sz="3200" dirty="0" smtClean="0">
                <a:latin typeface="Maiandra GD" pitchFamily="34" charset="0"/>
              </a:rPr>
              <a:t>  2. </a:t>
            </a:r>
            <a:r>
              <a:rPr lang="en-CA" sz="3200" b="1" dirty="0" smtClean="0">
                <a:latin typeface="Maiandra GD" pitchFamily="34" charset="0"/>
              </a:rPr>
              <a:t>Staying active </a:t>
            </a:r>
            <a:r>
              <a:rPr lang="en-CA" sz="3200" dirty="0" smtClean="0">
                <a:latin typeface="Maiandra GD" pitchFamily="34" charset="0"/>
              </a:rPr>
              <a:t>in your culture</a:t>
            </a:r>
          </a:p>
          <a:p>
            <a:pPr marL="624078" indent="-514350" algn="ctr">
              <a:buNone/>
            </a:pPr>
            <a:r>
              <a:rPr lang="en-CA" sz="3200" dirty="0" smtClean="0">
                <a:latin typeface="Maiandra GD" pitchFamily="34" charset="0"/>
              </a:rPr>
              <a:t>3. </a:t>
            </a:r>
            <a:r>
              <a:rPr lang="en-CA" sz="3200" b="1" dirty="0" smtClean="0">
                <a:latin typeface="Maiandra GD" pitchFamily="34" charset="0"/>
              </a:rPr>
              <a:t>Respecting</a:t>
            </a:r>
            <a:r>
              <a:rPr lang="en-CA" sz="3200" dirty="0" smtClean="0">
                <a:latin typeface="Maiandra GD" pitchFamily="34" charset="0"/>
              </a:rPr>
              <a:t> other cultures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  <a:latin typeface="Maiandra GD" pitchFamily="34" charset="0"/>
              </a:rPr>
              <a:t>What is Cultural Empowerment?</a:t>
            </a:r>
            <a:endParaRPr lang="en-CA" dirty="0">
              <a:solidFill>
                <a:srgbClr val="C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81329"/>
            <a:ext cx="10969943" cy="476707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Maiandra GD" pitchFamily="34" charset="0"/>
              </a:rPr>
              <a:t>Society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Everything people do when they live, work and play together in communities. </a:t>
            </a:r>
          </a:p>
          <a:p>
            <a:pPr algn="ctr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Maiandra GD" pitchFamily="34" charset="0"/>
              </a:rPr>
              <a:t>Societal Empowerment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All members of society being treated fairly and equally.</a:t>
            </a:r>
            <a:endParaRPr lang="en-US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Maiandra GD" pitchFamily="34" charset="0"/>
              </a:rPr>
              <a:t>Societal Empowerment </a:t>
            </a:r>
            <a:endParaRPr lang="en-US" sz="4000" dirty="0">
              <a:solidFill>
                <a:srgbClr val="C00000"/>
              </a:solidFill>
              <a:latin typeface="Maiandra GD" pitchFamily="34" charset="0"/>
            </a:endParaRPr>
          </a:p>
        </p:txBody>
      </p:sp>
      <p:pic>
        <p:nvPicPr>
          <p:cNvPr id="4" name="Picture 7" descr="C:\Documents and Settings\kmorgan\Local Settings\Temporary Internet Files\Content.IE5\2XCDIHAD\MP90043093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6212" y="457200"/>
            <a:ext cx="771380" cy="685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b="1" dirty="0" smtClean="0">
                <a:latin typeface="Maiandra GD" pitchFamily="34" charset="0"/>
              </a:rPr>
              <a:t>Class Discussion:</a:t>
            </a: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Why might one group get more power than other groups in our society?</a:t>
            </a:r>
            <a:endParaRPr lang="en-CA" sz="3200" dirty="0"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95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en-CA" sz="36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CA" sz="36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4000" dirty="0" smtClean="0">
                <a:latin typeface="Maiandra GD" pitchFamily="34" charset="0"/>
              </a:rPr>
              <a:t>What kinds of power can you think of?</a:t>
            </a:r>
          </a:p>
          <a:p>
            <a:pPr algn="ctr">
              <a:buFont typeface="Wingdings" pitchFamily="2" charset="2"/>
              <a:buChar char="§"/>
            </a:pPr>
            <a:endParaRPr lang="en-CA" sz="3600" dirty="0" smtClean="0">
              <a:latin typeface="Maiandra GD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C:\Users\Christa\AppData\Local\Microsoft\Windows\Temporary Internet Files\Content.IE5\TLU65TGZ\MC9003392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6612" y="4419600"/>
            <a:ext cx="2895600" cy="2438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b="1" dirty="0" smtClean="0">
                <a:latin typeface="Maiandra GD" pitchFamily="34" charset="0"/>
              </a:rPr>
              <a:t>Groups with more power often have:</a:t>
            </a:r>
          </a:p>
          <a:p>
            <a:pPr algn="ctr">
              <a:buNone/>
            </a:pPr>
            <a:r>
              <a:rPr lang="en-CA" sz="3200" dirty="0" smtClean="0">
                <a:latin typeface="Maiandra GD" pitchFamily="34" charset="0"/>
              </a:rPr>
              <a:t> </a:t>
            </a:r>
          </a:p>
          <a:p>
            <a:pPr algn="ctr"/>
            <a:r>
              <a:rPr lang="en-CA" sz="3200" dirty="0" smtClean="0">
                <a:latin typeface="Maiandra GD" pitchFamily="34" charset="0"/>
              </a:rPr>
              <a:t>More money</a:t>
            </a:r>
          </a:p>
          <a:p>
            <a:pPr algn="ctr"/>
            <a:r>
              <a:rPr lang="en-CA" sz="3200" dirty="0" smtClean="0">
                <a:latin typeface="Maiandra GD" pitchFamily="34" charset="0"/>
              </a:rPr>
              <a:t>More political power</a:t>
            </a:r>
          </a:p>
          <a:p>
            <a:pPr algn="ctr">
              <a:buNone/>
            </a:pPr>
            <a:endParaRPr lang="en-CA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b="1" dirty="0" smtClean="0">
                <a:latin typeface="Maiandra GD" pitchFamily="34" charset="0"/>
              </a:rPr>
              <a:t>Class Discussion</a:t>
            </a:r>
            <a:r>
              <a:rPr lang="en-CA" sz="3200" dirty="0" smtClean="0">
                <a:latin typeface="Maiandra GD" pitchFamily="34" charset="0"/>
              </a:rPr>
              <a:t>: How can we use power fairly in our society?</a:t>
            </a:r>
            <a:endParaRPr lang="en-CA" sz="3200" dirty="0"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Maiandra GD" pitchFamily="34" charset="0"/>
              </a:rPr>
              <a:t>Nation: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Another word for country</a:t>
            </a:r>
          </a:p>
          <a:p>
            <a:pPr algn="ctr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Maiandra GD" pitchFamily="34" charset="0"/>
              </a:rPr>
              <a:t>National Empowerment</a:t>
            </a:r>
          </a:p>
          <a:p>
            <a:pPr algn="ctr">
              <a:buNone/>
            </a:pPr>
            <a:r>
              <a:rPr lang="en-US" sz="3200" dirty="0" smtClean="0">
                <a:latin typeface="Maiandra GD" pitchFamily="34" charset="0"/>
              </a:rPr>
              <a:t>Comes from a nation having the power to make decisions for itself.</a:t>
            </a:r>
          </a:p>
          <a:p>
            <a:pPr algn="ctr">
              <a:buNone/>
            </a:pPr>
            <a:endParaRPr lang="en-US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Maiandra GD" pitchFamily="34" charset="0"/>
              </a:rPr>
              <a:t>National Empowerment</a:t>
            </a:r>
            <a:r>
              <a:rPr lang="en-US" dirty="0" smtClean="0">
                <a:solidFill>
                  <a:srgbClr val="FFFF00"/>
                </a:solidFill>
                <a:latin typeface="Maiandra GD" pitchFamily="34" charset="0"/>
              </a:rPr>
              <a:t>   </a:t>
            </a:r>
            <a:endParaRPr lang="en-US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4" name="Picture 8" descr="C:\Documents and Settings\kmorgan\Local Settings\Temporary Internet Files\Content.IE5\ATUNA1IJ\MC9000187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3812" y="609600"/>
            <a:ext cx="952500" cy="4706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3200" b="1" dirty="0" smtClean="0">
                <a:latin typeface="Maiandra GD" pitchFamily="34" charset="0"/>
              </a:rPr>
              <a:t>Nations</a:t>
            </a:r>
            <a:r>
              <a:rPr lang="en-CA" sz="3200" dirty="0" smtClean="0">
                <a:latin typeface="Maiandra GD" pitchFamily="34" charset="0"/>
              </a:rPr>
              <a:t> need to be able to: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1.  Make important decisions without other nations telling them what to do. 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2. Make </a:t>
            </a:r>
            <a:r>
              <a:rPr lang="en-CA" sz="3200" dirty="0" smtClean="0">
                <a:latin typeface="Maiandra GD" pitchFamily="34" charset="0"/>
              </a:rPr>
              <a:t>their own </a:t>
            </a:r>
            <a:r>
              <a:rPr lang="en-CA" sz="3200" dirty="0" smtClean="0">
                <a:latin typeface="Maiandra GD" pitchFamily="34" charset="0"/>
              </a:rPr>
              <a:t>laws.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3. Choose what to do with own natural resources.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4. Free to choose whether or not to go to war.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5. Use their power in responsible ways.</a:t>
            </a:r>
          </a:p>
          <a:p>
            <a:pPr>
              <a:buNone/>
            </a:pPr>
            <a:r>
              <a:rPr lang="en-CA" sz="3200" dirty="0" smtClean="0">
                <a:latin typeface="Maiandra GD" pitchFamily="34" charset="0"/>
              </a:rPr>
              <a:t>6. Try best to be fair to own citizens and other nations.</a:t>
            </a:r>
            <a:endParaRPr lang="en-CA" sz="3200" dirty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  <a:latin typeface="Maiandra GD" pitchFamily="34" charset="0"/>
              </a:rPr>
              <a:t>National Empowerment </a:t>
            </a:r>
            <a:r>
              <a:rPr lang="en-CA" dirty="0" err="1" smtClean="0">
                <a:solidFill>
                  <a:srgbClr val="C00000"/>
                </a:solidFill>
                <a:latin typeface="Maiandra GD" pitchFamily="34" charset="0"/>
              </a:rPr>
              <a:t>contd</a:t>
            </a:r>
            <a:r>
              <a:rPr lang="en-CA" dirty="0" smtClean="0">
                <a:solidFill>
                  <a:srgbClr val="C00000"/>
                </a:solidFill>
                <a:latin typeface="Maiandra GD" pitchFamily="34" charset="0"/>
              </a:rPr>
              <a:t>…</a:t>
            </a:r>
            <a:endParaRPr lang="en-CA" dirty="0">
              <a:solidFill>
                <a:srgbClr val="C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Physical</a:t>
            </a:r>
          </a:p>
          <a:p>
            <a:pPr>
              <a:buNone/>
            </a:pPr>
            <a:endParaRPr lang="en-CA" sz="3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Intellectual  </a:t>
            </a:r>
          </a:p>
          <a:p>
            <a:endParaRPr lang="en-CA" sz="32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Economic    </a:t>
            </a:r>
            <a:endParaRPr lang="en-CA" sz="40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>
                <a:solidFill>
                  <a:srgbClr val="FFFF00"/>
                </a:solidFill>
              </a:rPr>
              <a:t>Power</a:t>
            </a:r>
            <a:endParaRPr lang="en-CA" sz="4400" dirty="0">
              <a:solidFill>
                <a:srgbClr val="FFFF00"/>
              </a:solidFill>
            </a:endParaRPr>
          </a:p>
        </p:txBody>
      </p:sp>
      <p:pic>
        <p:nvPicPr>
          <p:cNvPr id="2051" name="Picture 3" descr="C:\Users\Christa\AppData\Local\Microsoft\Windows\Temporary Internet Files\Content.IE5\V5DGTB3M\MC9003397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4212" y="2362200"/>
            <a:ext cx="1371600" cy="1207008"/>
          </a:xfrm>
          <a:prstGeom prst="rect">
            <a:avLst/>
          </a:prstGeom>
          <a:noFill/>
        </p:spPr>
      </p:pic>
      <p:pic>
        <p:nvPicPr>
          <p:cNvPr id="2052" name="Picture 4" descr="C:\Users\Christa\AppData\Local\Microsoft\Windows\Temporary Internet Files\Content.IE5\TLU65TGZ\MC900339222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0412" y="3962400"/>
            <a:ext cx="1219200" cy="1066800"/>
          </a:xfrm>
          <a:prstGeom prst="rect">
            <a:avLst/>
          </a:prstGeom>
          <a:noFill/>
        </p:spPr>
      </p:pic>
      <p:pic>
        <p:nvPicPr>
          <p:cNvPr id="2053" name="Picture 5" descr="C:\Users\Christa\AppData\Local\Microsoft\Windows\Temporary Internet Files\Content.IE5\58XEUTL5\MC90043163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0412" y="5486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Social/Class</a:t>
            </a:r>
          </a:p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Cultural </a:t>
            </a:r>
          </a:p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Political  </a:t>
            </a:r>
            <a:endParaRPr lang="en-CA" sz="40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C:\Users\Christa\AppData\Local\Microsoft\Windows\Temporary Internet Files\Content.IE5\58XEUTL5\MC9002403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5612" y="2133600"/>
            <a:ext cx="1447800" cy="1066800"/>
          </a:xfrm>
          <a:prstGeom prst="rect">
            <a:avLst/>
          </a:prstGeom>
          <a:noFill/>
        </p:spPr>
      </p:pic>
      <p:pic>
        <p:nvPicPr>
          <p:cNvPr id="3075" name="Picture 3" descr="C:\Users\Christa\AppData\Local\Microsoft\Windows\Temporary Internet Files\Content.IE5\V5DGTB3M\MC9004453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3212" y="3657600"/>
            <a:ext cx="1782166" cy="1334110"/>
          </a:xfrm>
          <a:prstGeom prst="rect">
            <a:avLst/>
          </a:prstGeom>
          <a:noFill/>
        </p:spPr>
      </p:pic>
      <p:pic>
        <p:nvPicPr>
          <p:cNvPr id="3076" name="Picture 4" descr="C:\Users\Christa\AppData\Local\Microsoft\Windows\Temporary Internet Files\Content.IE5\TLU65TGZ\MC9003392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8012" y="5257800"/>
            <a:ext cx="1219200" cy="1066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Technological</a:t>
            </a:r>
          </a:p>
          <a:p>
            <a:pPr>
              <a:buNone/>
            </a:pPr>
            <a:endParaRPr lang="en-CA" sz="4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4000" dirty="0" smtClean="0">
                <a:latin typeface="Maiandra GD" pitchFamily="34" charset="0"/>
              </a:rPr>
              <a:t>Gender/Age       </a:t>
            </a:r>
            <a:endParaRPr lang="en-CA" sz="40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C:\Users\Christa\AppData\Local\Microsoft\Windows\Temporary Internet Files\Content.IE5\TLU65TGZ\MC9004413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812" y="2362200"/>
            <a:ext cx="990600" cy="1402080"/>
          </a:xfrm>
          <a:prstGeom prst="rect">
            <a:avLst/>
          </a:prstGeom>
          <a:noFill/>
        </p:spPr>
      </p:pic>
      <p:pic>
        <p:nvPicPr>
          <p:cNvPr id="4100" name="Picture 4" descr="C:\Users\Christa\AppData\Local\Microsoft\Windows\Temporary Internet Files\Content.IE5\58XEUTL5\MC9000888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9012" y="3886200"/>
            <a:ext cx="1792224" cy="13002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latin typeface="Maiandra GD" pitchFamily="34" charset="0"/>
              </a:rPr>
              <a:t>People who are </a:t>
            </a:r>
            <a:r>
              <a:rPr lang="en-CA" sz="3200" dirty="0" smtClean="0">
                <a:solidFill>
                  <a:srgbClr val="FF0000"/>
                </a:solidFill>
                <a:latin typeface="Maiandra GD" pitchFamily="34" charset="0"/>
              </a:rPr>
              <a:t>empowered</a:t>
            </a:r>
            <a:r>
              <a:rPr lang="en-CA" sz="3200" dirty="0" smtClean="0">
                <a:latin typeface="Maiandra GD" pitchFamily="34" charset="0"/>
              </a:rPr>
              <a:t> feel they have a lot of control over their lives.</a:t>
            </a:r>
          </a:p>
          <a:p>
            <a:r>
              <a:rPr lang="en-CA" sz="3200" dirty="0" smtClean="0">
                <a:latin typeface="Maiandra GD" pitchFamily="34" charset="0"/>
              </a:rPr>
              <a:t>This control comes from the fact they are able to make choices about important things such as deciding on a career or a place to live.</a:t>
            </a:r>
          </a:p>
          <a:p>
            <a:r>
              <a:rPr lang="en-CA" sz="3200" dirty="0" smtClean="0">
                <a:latin typeface="Maiandra GD" pitchFamily="34" charset="0"/>
              </a:rPr>
              <a:t>They have the authority to make these important decisions and the power to carry them out. </a:t>
            </a:r>
            <a:endParaRPr lang="en-CA" sz="32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Maiandra GD" pitchFamily="34" charset="0"/>
              </a:rPr>
              <a:t>What is </a:t>
            </a:r>
            <a:r>
              <a:rPr lang="en-CA" sz="4000" dirty="0" smtClean="0">
                <a:solidFill>
                  <a:srgbClr val="FF0000"/>
                </a:solidFill>
                <a:latin typeface="Maiandra GD" pitchFamily="34" charset="0"/>
              </a:rPr>
              <a:t>Empowerment?</a:t>
            </a:r>
            <a:endParaRPr lang="en-CA" sz="40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953000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2800" dirty="0" smtClean="0">
                <a:latin typeface="Maiandra GD" pitchFamily="34" charset="0"/>
              </a:rPr>
              <a:t>Having the ability to do something about your needs, wants, opinions, beliefs, and feelings.</a:t>
            </a:r>
          </a:p>
          <a:p>
            <a:r>
              <a:rPr lang="en-CA" sz="2800" dirty="0" smtClean="0">
                <a:solidFill>
                  <a:srgbClr val="FF0000"/>
                </a:solidFill>
                <a:latin typeface="Maiandra GD" pitchFamily="34" charset="0"/>
              </a:rPr>
              <a:t>Empowerment</a:t>
            </a:r>
            <a:r>
              <a:rPr lang="en-CA" sz="2800" dirty="0" smtClean="0">
                <a:latin typeface="Maiandra GD" pitchFamily="34" charset="0"/>
              </a:rPr>
              <a:t> can mean different things for people.</a:t>
            </a:r>
          </a:p>
          <a:p>
            <a:endParaRPr lang="en-CA" sz="28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CA" sz="2800" dirty="0" smtClean="0">
                <a:solidFill>
                  <a:srgbClr val="FFFF00"/>
                </a:solidFill>
                <a:latin typeface="Maiandra GD" pitchFamily="34" charset="0"/>
              </a:rPr>
              <a:t>Ex.</a:t>
            </a:r>
            <a:r>
              <a:rPr lang="en-CA" sz="2800" dirty="0" smtClean="0">
                <a:latin typeface="Maiandra GD" pitchFamily="34" charset="0"/>
              </a:rPr>
              <a:t> </a:t>
            </a:r>
            <a:r>
              <a:rPr lang="en-CA" sz="2800" dirty="0" smtClean="0">
                <a:solidFill>
                  <a:srgbClr val="FF0000"/>
                </a:solidFill>
                <a:latin typeface="Maiandra GD" pitchFamily="34" charset="0"/>
              </a:rPr>
              <a:t>Empower</a:t>
            </a:r>
            <a:r>
              <a:rPr lang="en-CA" sz="2800" dirty="0" smtClean="0">
                <a:latin typeface="Maiandra GD" pitchFamily="34" charset="0"/>
              </a:rPr>
              <a:t>=Independence    </a:t>
            </a:r>
            <a:r>
              <a:rPr lang="en-CA" sz="2800" dirty="0" smtClean="0">
                <a:solidFill>
                  <a:srgbClr val="FF0000"/>
                </a:solidFill>
                <a:latin typeface="Maiandra GD" pitchFamily="34" charset="0"/>
              </a:rPr>
              <a:t>Empower</a:t>
            </a:r>
            <a:r>
              <a:rPr lang="en-CA" sz="2800" dirty="0" smtClean="0">
                <a:latin typeface="Maiandra GD" pitchFamily="34" charset="0"/>
              </a:rPr>
              <a:t>=Helping family</a:t>
            </a:r>
          </a:p>
          <a:p>
            <a:pPr>
              <a:buNone/>
            </a:pPr>
            <a:r>
              <a:rPr lang="en-CA" sz="2800" dirty="0" smtClean="0">
                <a:solidFill>
                  <a:srgbClr val="FF0000"/>
                </a:solidFill>
                <a:latin typeface="Maiandra GD" pitchFamily="34" charset="0"/>
              </a:rPr>
              <a:t>      Empower</a:t>
            </a:r>
            <a:r>
              <a:rPr lang="en-CA" sz="2800" dirty="0" smtClean="0">
                <a:latin typeface="Maiandra GD" pitchFamily="34" charset="0"/>
              </a:rPr>
              <a:t>=Helping community</a:t>
            </a:r>
          </a:p>
          <a:p>
            <a:pPr>
              <a:buNone/>
            </a:pPr>
            <a:r>
              <a:rPr lang="en-CA" sz="2800" dirty="0" smtClean="0">
                <a:latin typeface="Maiandra GD" pitchFamily="34" charset="0"/>
              </a:rPr>
              <a:t>	   </a:t>
            </a:r>
            <a:r>
              <a:rPr lang="en-CA" sz="2800" dirty="0" smtClean="0">
                <a:solidFill>
                  <a:srgbClr val="FF0000"/>
                </a:solidFill>
                <a:latin typeface="Maiandra GD" pitchFamily="34" charset="0"/>
              </a:rPr>
              <a:t>Empower</a:t>
            </a:r>
            <a:r>
              <a:rPr lang="en-CA" sz="2800" dirty="0" smtClean="0">
                <a:latin typeface="Maiandra GD" pitchFamily="34" charset="0"/>
              </a:rPr>
              <a:t>=Balance of all</a:t>
            </a:r>
            <a:endParaRPr lang="en-CA" sz="2800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Maiandra GD" pitchFamily="34" charset="0"/>
              </a:rPr>
              <a:t>Personal </a:t>
            </a:r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Empowerment </a:t>
            </a:r>
            <a:r>
              <a:rPr lang="en-CA" dirty="0" smtClean="0">
                <a:latin typeface="Maiandra GD" pitchFamily="34" charset="0"/>
              </a:rPr>
              <a:t>is…</a:t>
            </a:r>
            <a:r>
              <a:rPr lang="en-CA" dirty="0" smtClean="0">
                <a:solidFill>
                  <a:srgbClr val="FF0000"/>
                </a:solidFill>
                <a:latin typeface="Maiandra GD" pitchFamily="34" charset="0"/>
              </a:rPr>
              <a:t> </a:t>
            </a:r>
            <a:endParaRPr lang="en-CA" dirty="0">
              <a:solidFill>
                <a:srgbClr val="FF0000"/>
              </a:solidFill>
              <a:latin typeface="Maiandra GD" pitchFamily="34" charset="0"/>
            </a:endParaRPr>
          </a:p>
        </p:txBody>
      </p:sp>
      <p:pic>
        <p:nvPicPr>
          <p:cNvPr id="4100" name="Picture 4" descr="C:\Users\Christa\AppData\Local\Microsoft\Windows\Temporary Internet Files\Content.IE5\W2FMU1OI\MC9003013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8612" y="5257800"/>
            <a:ext cx="1981200" cy="1371600"/>
          </a:xfrm>
          <a:prstGeom prst="rect">
            <a:avLst/>
          </a:prstGeom>
          <a:noFill/>
        </p:spPr>
      </p:pic>
      <p:pic>
        <p:nvPicPr>
          <p:cNvPr id="4102" name="Picture 6" descr="C:\Users\Christa\AppData\Local\Microsoft\Windows\Temporary Internet Files\Content.IE5\V5DGTB3M\MC9000568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3412" y="228600"/>
            <a:ext cx="1219200" cy="1469136"/>
          </a:xfrm>
          <a:prstGeom prst="rect">
            <a:avLst/>
          </a:prstGeom>
          <a:noFill/>
        </p:spPr>
      </p:pic>
      <p:pic>
        <p:nvPicPr>
          <p:cNvPr id="4103" name="Picture 7" descr="C:\Users\Christa\AppData\Local\Microsoft\Windows\Temporary Internet Files\Content.IE5\V5DGTB3M\MC900383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5212" y="2286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2" y="1143000"/>
            <a:ext cx="9144000" cy="5181600"/>
          </a:xfrm>
        </p:spPr>
        <p:txBody>
          <a:bodyPr>
            <a:normAutofit/>
          </a:bodyPr>
          <a:lstStyle/>
          <a:p>
            <a:endParaRPr lang="en-CA" dirty="0" smtClean="0">
              <a:latin typeface="Maiandra GD" pitchFamily="34" charset="0"/>
            </a:endParaRPr>
          </a:p>
          <a:p>
            <a:r>
              <a:rPr lang="en-CA" sz="2800" dirty="0" smtClean="0">
                <a:latin typeface="Maiandra GD" pitchFamily="34" charset="0"/>
              </a:rPr>
              <a:t>Gives a person the right to make decisions in a particular situation. </a:t>
            </a:r>
          </a:p>
          <a:p>
            <a:r>
              <a:rPr lang="en-CA" sz="2800" dirty="0" smtClean="0">
                <a:latin typeface="Maiandra GD" pitchFamily="34" charset="0"/>
              </a:rPr>
              <a:t>There are people in our lives who have the right to make decisions that affect us. Ex. parents, coaches, teachers, etc.</a:t>
            </a:r>
          </a:p>
          <a:p>
            <a:pPr algn="ctr">
              <a:buNone/>
            </a:pPr>
            <a:endParaRPr lang="en-CA" sz="28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CA" sz="2800" dirty="0" smtClean="0">
                <a:latin typeface="Maiandra GD" pitchFamily="34" charset="0"/>
              </a:rPr>
              <a:t>People can get authority in various ways.</a:t>
            </a:r>
          </a:p>
          <a:p>
            <a:pPr algn="ctr">
              <a:buNone/>
            </a:pPr>
            <a:r>
              <a:rPr lang="en-CA" dirty="0" smtClean="0">
                <a:latin typeface="Maiandra GD" pitchFamily="34" charset="0"/>
              </a:rPr>
              <a:t>(A group of people might agree to give it to them)</a:t>
            </a:r>
          </a:p>
          <a:p>
            <a:pPr algn="ctr">
              <a:buNone/>
            </a:pPr>
            <a:endParaRPr lang="en-CA" sz="2800" dirty="0" smtClean="0">
              <a:solidFill>
                <a:srgbClr val="92D050"/>
              </a:solidFill>
              <a:latin typeface="Maiandra GD" pitchFamily="34" charset="0"/>
            </a:endParaRPr>
          </a:p>
          <a:p>
            <a:pPr algn="ctr">
              <a:buNone/>
            </a:pPr>
            <a:r>
              <a:rPr lang="en-CA" sz="3200" dirty="0" smtClean="0">
                <a:solidFill>
                  <a:srgbClr val="92D050"/>
                </a:solidFill>
                <a:latin typeface="Maiandra GD" pitchFamily="34" charset="0"/>
              </a:rPr>
              <a:t>Can you think of any other EXAMPLES?</a:t>
            </a:r>
          </a:p>
          <a:p>
            <a:endParaRPr lang="en-CA" dirty="0" smtClean="0">
              <a:latin typeface="Maiandra GD" pitchFamily="34" charset="0"/>
            </a:endParaRPr>
          </a:p>
          <a:p>
            <a:endParaRPr lang="en-CA" dirty="0" smtClean="0">
              <a:latin typeface="Maiandra GD" pitchFamily="34" charset="0"/>
            </a:endParaRPr>
          </a:p>
          <a:p>
            <a:endParaRPr lang="en-CA" dirty="0">
              <a:latin typeface="Maiandra G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Authority</a:t>
            </a:r>
            <a:endParaRPr lang="en-CA" sz="4000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1002</Words>
  <Application>Microsoft Office PowerPoint</Application>
  <PresentationFormat>Custom</PresentationFormat>
  <Paragraphs>235</Paragraphs>
  <Slides>32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Corbel</vt:lpstr>
      <vt:lpstr>Lucida Sans Unicode</vt:lpstr>
      <vt:lpstr>Maiandra GD</vt:lpstr>
      <vt:lpstr>Verdana</vt:lpstr>
      <vt:lpstr>Wingdings</vt:lpstr>
      <vt:lpstr>Wingdings 2</vt:lpstr>
      <vt:lpstr>Wingdings 3</vt:lpstr>
      <vt:lpstr>Concourse</vt:lpstr>
      <vt:lpstr>Social Studies 7</vt:lpstr>
      <vt:lpstr>Unit: 1  Empowerment</vt:lpstr>
      <vt:lpstr>PowerPoint Presentation</vt:lpstr>
      <vt:lpstr>Power</vt:lpstr>
      <vt:lpstr>PowerPoint Presentation</vt:lpstr>
      <vt:lpstr>PowerPoint Presentation</vt:lpstr>
      <vt:lpstr>What is Empowerment?</vt:lpstr>
      <vt:lpstr>Personal Empowerment is… </vt:lpstr>
      <vt:lpstr>Authority</vt:lpstr>
      <vt:lpstr>Legal Authority </vt:lpstr>
      <vt:lpstr>Canada’s Constitution</vt:lpstr>
      <vt:lpstr>Canadian Charter of Rights and Freedoms</vt:lpstr>
      <vt:lpstr>PowerPoint Presentation</vt:lpstr>
      <vt:lpstr>Personal Empowerment Activity</vt:lpstr>
      <vt:lpstr>Personal Empowerment Activity</vt:lpstr>
      <vt:lpstr>  Legal  Authority </vt:lpstr>
      <vt:lpstr>Authority Gives People Power</vt:lpstr>
      <vt:lpstr>Authority and Power in Your Life</vt:lpstr>
      <vt:lpstr>  Activity:  Authority and Power in Your Life  </vt:lpstr>
      <vt:lpstr>The 5 types of Empowerment</vt:lpstr>
      <vt:lpstr>Economic Empowerment </vt:lpstr>
      <vt:lpstr> Economic Empowerment: </vt:lpstr>
      <vt:lpstr>How Can We Become Politically Empowered?</vt:lpstr>
      <vt:lpstr>Political Empowerment </vt:lpstr>
      <vt:lpstr>Examples of Political Empowerment</vt:lpstr>
      <vt:lpstr>Cultural Empowerment </vt:lpstr>
      <vt:lpstr>What is Cultural Empowerment?</vt:lpstr>
      <vt:lpstr>Societal Empowerment </vt:lpstr>
      <vt:lpstr>PowerPoint Presentation</vt:lpstr>
      <vt:lpstr>PowerPoint Presentation</vt:lpstr>
      <vt:lpstr>National Empowerment   </vt:lpstr>
      <vt:lpstr>National Empowerment contd…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2017-09-25T17:17:57Z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