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handoutMasterIdLst>
    <p:handoutMasterId r:id="rId19"/>
  </p:handoutMasterIdLst>
  <p:sldIdLst>
    <p:sldId id="256" r:id="rId2"/>
    <p:sldId id="261" r:id="rId3"/>
    <p:sldId id="264" r:id="rId4"/>
    <p:sldId id="257" r:id="rId5"/>
    <p:sldId id="268" r:id="rId6"/>
    <p:sldId id="262" r:id="rId7"/>
    <p:sldId id="269" r:id="rId8"/>
    <p:sldId id="263" r:id="rId9"/>
    <p:sldId id="270" r:id="rId10"/>
    <p:sldId id="265" r:id="rId11"/>
    <p:sldId id="271" r:id="rId12"/>
    <p:sldId id="266" r:id="rId13"/>
    <p:sldId id="272" r:id="rId14"/>
    <p:sldId id="267" r:id="rId15"/>
    <p:sldId id="273" r:id="rId16"/>
    <p:sldId id="260" r:id="rId17"/>
    <p:sldId id="274"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F296DA9-421F-4143-A82D-EDF68BEA0E1E}" type="datetimeFigureOut">
              <a:rPr lang="en-CA" smtClean="0"/>
              <a:t>21/09/2017</a:t>
            </a:fld>
            <a:endParaRPr lang="en-CA"/>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E03F0B2-0563-41F2-B365-4367ECDBAAE1}" type="slidenum">
              <a:rPr lang="en-CA" smtClean="0"/>
              <a:t>‹#›</a:t>
            </a:fld>
            <a:endParaRPr lang="en-CA"/>
          </a:p>
        </p:txBody>
      </p:sp>
    </p:spTree>
    <p:extLst>
      <p:ext uri="{BB962C8B-B14F-4D97-AF65-F5344CB8AC3E}">
        <p14:creationId xmlns:p14="http://schemas.microsoft.com/office/powerpoint/2010/main" val="4034730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326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366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7631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389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9/21/2017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094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6778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902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5213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057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568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9/21/2017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324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9/21/2017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85989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mailto:nicolecollins@nlesd.c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madamecollins.yolasite.com/" TargetMode="External"/><Relationship Id="rId2" Type="http://schemas.openxmlformats.org/officeDocument/2006/relationships/hyperlink" Target="http://www.skjh.net/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8800" dirty="0" smtClean="0"/>
              <a:t>Ms. Collins </a:t>
            </a:r>
            <a:endParaRPr lang="en-CA" sz="8800" dirty="0"/>
          </a:p>
        </p:txBody>
      </p:sp>
      <p:sp>
        <p:nvSpPr>
          <p:cNvPr id="3" name="Subtitle 2"/>
          <p:cNvSpPr>
            <a:spLocks noGrp="1"/>
          </p:cNvSpPr>
          <p:nvPr>
            <p:ph type="subTitle" idx="1"/>
          </p:nvPr>
        </p:nvSpPr>
        <p:spPr>
          <a:xfrm>
            <a:off x="1069848" y="4389119"/>
            <a:ext cx="8880268" cy="1638701"/>
          </a:xfrm>
        </p:spPr>
        <p:txBody>
          <a:bodyPr>
            <a:normAutofit fontScale="92500" lnSpcReduction="10000"/>
          </a:bodyPr>
          <a:lstStyle/>
          <a:p>
            <a:r>
              <a:rPr lang="en-CA" dirty="0" smtClean="0"/>
              <a:t>Sciences </a:t>
            </a:r>
            <a:r>
              <a:rPr lang="en-CA" dirty="0" err="1" smtClean="0"/>
              <a:t>Humaines</a:t>
            </a:r>
            <a:r>
              <a:rPr lang="en-CA" dirty="0" smtClean="0"/>
              <a:t> / Social Studies </a:t>
            </a:r>
            <a:r>
              <a:rPr lang="en-CA" dirty="0" smtClean="0"/>
              <a:t>7 et 8		</a:t>
            </a:r>
          </a:p>
          <a:p>
            <a:r>
              <a:rPr lang="en-CA" dirty="0" err="1" smtClean="0"/>
              <a:t>Français</a:t>
            </a:r>
            <a:r>
              <a:rPr lang="en-CA" dirty="0" smtClean="0"/>
              <a:t> de base 7</a:t>
            </a:r>
          </a:p>
          <a:p>
            <a:r>
              <a:rPr lang="en-CA" dirty="0" err="1" smtClean="0"/>
              <a:t>Français</a:t>
            </a:r>
            <a:r>
              <a:rPr lang="en-CA" dirty="0" smtClean="0"/>
              <a:t> tardive 8</a:t>
            </a:r>
          </a:p>
          <a:p>
            <a:r>
              <a:rPr lang="en-CA" dirty="0" smtClean="0"/>
              <a:t>Religion 7 et 8</a:t>
            </a:r>
            <a:endParaRPr lang="en-CA" dirty="0"/>
          </a:p>
        </p:txBody>
      </p:sp>
    </p:spTree>
    <p:extLst>
      <p:ext uri="{BB962C8B-B14F-4D97-AF65-F5344CB8AC3E}">
        <p14:creationId xmlns:p14="http://schemas.microsoft.com/office/powerpoint/2010/main" val="1530542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038" y="1853024"/>
            <a:ext cx="9400032" cy="3819144"/>
          </a:xfrm>
        </p:spPr>
        <p:txBody>
          <a:bodyPr>
            <a:normAutofit fontScale="90000"/>
          </a:bodyPr>
          <a:lstStyle/>
          <a:p>
            <a:r>
              <a:rPr lang="en-US" sz="3200" b="1" dirty="0" err="1" smtClean="0"/>
              <a:t>Français</a:t>
            </a:r>
            <a:r>
              <a:rPr lang="en-US" sz="3200" b="1" dirty="0" smtClean="0"/>
              <a:t> Tardive 8</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100" dirty="0"/>
              <a:t/>
            </a:r>
            <a:br>
              <a:rPr lang="en-CA" sz="3100" dirty="0"/>
            </a:br>
            <a:r>
              <a:rPr lang="en-CA" sz="2800" dirty="0" err="1"/>
              <a:t>Français</a:t>
            </a:r>
            <a:r>
              <a:rPr lang="en-CA" sz="2800" dirty="0"/>
              <a:t> is a </a:t>
            </a:r>
            <a:r>
              <a:rPr lang="en-CA" sz="2800" dirty="0">
                <a:solidFill>
                  <a:schemeClr val="accent1"/>
                </a:solidFill>
              </a:rPr>
              <a:t>second language development </a:t>
            </a:r>
            <a:r>
              <a:rPr lang="en-CA" sz="2800" dirty="0"/>
              <a:t>program. Intermediate </a:t>
            </a:r>
            <a:r>
              <a:rPr lang="en-CA" sz="2800" dirty="0" err="1"/>
              <a:t>Français</a:t>
            </a:r>
            <a:r>
              <a:rPr lang="en-CA" sz="2800" dirty="0"/>
              <a:t> enhances French language skills introduced in previous levels and offers students the opportunity to develop an understanding of the values and lifestyles of people comprising la </a:t>
            </a:r>
            <a:r>
              <a:rPr lang="en-CA" sz="2800" dirty="0" err="1"/>
              <a:t>francophonie</a:t>
            </a:r>
            <a:r>
              <a:rPr lang="en-CA" sz="2800" dirty="0"/>
              <a:t>. Referring to various types of oral and written texts on current issues, the program develops and consolidates students' literacy skills and provides insight into the cultural and linguistic reality of </a:t>
            </a:r>
            <a:r>
              <a:rPr lang="en-CA" sz="2800" dirty="0" err="1"/>
              <a:t>francophones</a:t>
            </a:r>
            <a:r>
              <a:rPr lang="en-CA" sz="2800" dirty="0"/>
              <a:t> in Canada.</a:t>
            </a:r>
            <a:r>
              <a:rPr lang="en-CA" sz="3100" dirty="0"/>
              <a:t/>
            </a:r>
            <a:br>
              <a:rPr lang="en-CA" sz="3100" dirty="0"/>
            </a:br>
            <a:endParaRPr lang="en-CA" sz="3100"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val="2353821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CA"/>
          </a:p>
        </p:txBody>
      </p:sp>
      <p:graphicFrame>
        <p:nvGraphicFramePr>
          <p:cNvPr id="4" name="Table 3"/>
          <p:cNvGraphicFramePr>
            <a:graphicFrameLocks noGrp="1"/>
          </p:cNvGraphicFramePr>
          <p:nvPr>
            <p:extLst>
              <p:ext uri="{D42A27DB-BD31-4B8C-83A1-F6EECF244321}">
                <p14:modId xmlns:p14="http://schemas.microsoft.com/office/powerpoint/2010/main" val="521803969"/>
              </p:ext>
            </p:extLst>
          </p:nvPr>
        </p:nvGraphicFramePr>
        <p:xfrm>
          <a:off x="2514601" y="1383633"/>
          <a:ext cx="7567862" cy="3089308"/>
        </p:xfrm>
        <a:graphic>
          <a:graphicData uri="http://schemas.openxmlformats.org/drawingml/2006/table">
            <a:tbl>
              <a:tblPr/>
              <a:tblGrid>
                <a:gridCol w="2065066"/>
                <a:gridCol w="1737085"/>
                <a:gridCol w="2077215"/>
                <a:gridCol w="1688496"/>
              </a:tblGrid>
              <a:tr h="1466520">
                <a:tc>
                  <a:txBody>
                    <a:bodyPr/>
                    <a:lstStyle/>
                    <a:p>
                      <a:pPr marR="38100" rtl="0" fontAlgn="t">
                        <a:spcBef>
                          <a:spcPts val="0"/>
                        </a:spcBef>
                        <a:spcAft>
                          <a:spcPts val="0"/>
                        </a:spcAft>
                      </a:pPr>
                      <a:r>
                        <a:rPr lang="en-CA" sz="1200" b="1" i="0" u="none" strike="noStrike">
                          <a:solidFill>
                            <a:srgbClr val="000000"/>
                          </a:solidFill>
                          <a:effectLst/>
                          <a:latin typeface="Times New Roman" panose="02020603050405020304" pitchFamily="18" charset="0"/>
                        </a:rPr>
                        <a:t>Compréhension orale </a:t>
                      </a:r>
                      <a:endParaRPr lang="en-CA">
                        <a:effectLst/>
                      </a:endParaRPr>
                    </a:p>
                  </a:txBody>
                  <a:tcPr marL="63500" marR="63500" marT="63500" marB="63500">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200" b="1" i="0" u="none" strike="noStrike">
                          <a:solidFill>
                            <a:srgbClr val="000000"/>
                          </a:solidFill>
                          <a:effectLst/>
                          <a:latin typeface="Times New Roman" panose="02020603050405020304" pitchFamily="18" charset="0"/>
                        </a:rPr>
                        <a:t>Production orale</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 algn="ctr" rtl="0" fontAlgn="t">
                        <a:spcBef>
                          <a:spcPts val="0"/>
                        </a:spcBef>
                        <a:spcAft>
                          <a:spcPts val="0"/>
                        </a:spcAft>
                      </a:pPr>
                      <a:r>
                        <a:rPr lang="en-CA" sz="1200" b="1" i="0" u="none" strike="noStrike">
                          <a:solidFill>
                            <a:srgbClr val="000000"/>
                          </a:solidFill>
                          <a:effectLst/>
                          <a:latin typeface="Times New Roman" panose="02020603050405020304" pitchFamily="18" charset="0"/>
                        </a:rPr>
                        <a:t>Compréhension écrite</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0" algn="ctr" rtl="0" fontAlgn="t">
                        <a:spcBef>
                          <a:spcPts val="0"/>
                        </a:spcBef>
                        <a:spcAft>
                          <a:spcPts val="0"/>
                        </a:spcAft>
                      </a:pPr>
                      <a:r>
                        <a:rPr lang="en-CA" sz="1200" b="1" i="0" u="none" strike="noStrike">
                          <a:solidFill>
                            <a:srgbClr val="000000"/>
                          </a:solidFill>
                          <a:effectLst/>
                          <a:latin typeface="Times New Roman" panose="02020603050405020304" pitchFamily="18" charset="0"/>
                        </a:rPr>
                        <a:t>Production écrite</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2788">
                <a:tc>
                  <a:txBody>
                    <a:bodyPr/>
                    <a:lstStyle/>
                    <a:p>
                      <a:pPr marL="88900" marR="38100" algn="ctr" rtl="0" fontAlgn="t">
                        <a:spcBef>
                          <a:spcPts val="0"/>
                        </a:spcBef>
                        <a:spcAft>
                          <a:spcPts val="0"/>
                        </a:spcAft>
                      </a:pPr>
                      <a:r>
                        <a:rPr lang="en-CA" sz="1200" b="0" i="0" u="none" strike="noStrike">
                          <a:solidFill>
                            <a:srgbClr val="000000"/>
                          </a:solidFill>
                          <a:effectLst/>
                          <a:latin typeface="Times New Roman" panose="02020603050405020304" pitchFamily="18" charset="0"/>
                        </a:rPr>
                        <a:t>25%</a:t>
                      </a:r>
                      <a:endParaRPr lang="en-CA">
                        <a:effectLst/>
                      </a:endParaRPr>
                    </a:p>
                  </a:txBody>
                  <a:tcPr marL="63500" marR="63500" marT="63500" marB="63500">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200" b="0" i="0" u="none" strike="noStrike">
                          <a:solidFill>
                            <a:srgbClr val="000000"/>
                          </a:solidFill>
                          <a:effectLst/>
                          <a:latin typeface="Times New Roman" panose="02020603050405020304" pitchFamily="18" charset="0"/>
                        </a:rPr>
                        <a:t>25%</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200" b="0" i="0" u="none" strike="noStrike">
                          <a:solidFill>
                            <a:srgbClr val="000000"/>
                          </a:solidFill>
                          <a:effectLst/>
                          <a:latin typeface="Times New Roman" panose="02020603050405020304" pitchFamily="18" charset="0"/>
                        </a:rPr>
                        <a:t>25%</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200" b="0" i="0" u="none" strike="noStrike" dirty="0">
                          <a:solidFill>
                            <a:srgbClr val="000000"/>
                          </a:solidFill>
                          <a:effectLst/>
                          <a:latin typeface="Times New Roman" panose="02020603050405020304" pitchFamily="18" charset="0"/>
                        </a:rPr>
                        <a:t>25%</a:t>
                      </a:r>
                      <a:endParaRPr lang="en-CA"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title"/>
          </p:nvPr>
        </p:nvSpPr>
        <p:spPr bwMode="auto">
          <a:xfrm>
            <a:off x="1201271" y="-2152429"/>
            <a:ext cx="1183647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699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038" y="1853024"/>
            <a:ext cx="9400032" cy="3819144"/>
          </a:xfrm>
        </p:spPr>
        <p:txBody>
          <a:bodyPr>
            <a:normAutofit fontScale="90000"/>
          </a:bodyPr>
          <a:lstStyle/>
          <a:p>
            <a:r>
              <a:rPr lang="en-US" sz="3200" b="1" dirty="0" smtClean="0"/>
              <a:t>Religion 7 </a:t>
            </a:r>
            <a:r>
              <a:rPr lang="en-US" sz="3200" b="1" dirty="0" smtClean="0"/>
              <a:t>Course </a:t>
            </a:r>
            <a:r>
              <a:rPr lang="en-US" sz="3200" b="1" dirty="0"/>
              <a:t>Outline</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100" dirty="0"/>
              <a:t/>
            </a:r>
            <a:br>
              <a:rPr lang="en-CA" sz="3100" dirty="0"/>
            </a:br>
            <a:r>
              <a:rPr lang="en-CA" sz="2400" dirty="0"/>
              <a:t>The Newfoundland and Labrador religious education curriculum is shaped by a vision of enabling and encouraging students to grow </a:t>
            </a:r>
            <a:r>
              <a:rPr lang="en-CA" sz="2400" dirty="0">
                <a:solidFill>
                  <a:schemeClr val="accent1"/>
                </a:solidFill>
              </a:rPr>
              <a:t>religiously, spiritually and morally</a:t>
            </a:r>
            <a:r>
              <a:rPr lang="en-CA" sz="2400" dirty="0"/>
              <a:t> into informed, caring and contributing members of society, who appreciate their own beliefs and values, and the beliefs and values of others, and who understand the contribution that Christianity and other religions make to human life.</a:t>
            </a:r>
            <a:r>
              <a:rPr lang="en-CA" sz="2800" dirty="0" smtClean="0"/>
              <a:t>.</a:t>
            </a:r>
            <a:r>
              <a:rPr lang="en-CA" sz="2800" dirty="0"/>
              <a:t/>
            </a:r>
            <a:br>
              <a:rPr lang="en-CA" sz="2800" dirty="0"/>
            </a:br>
            <a:r>
              <a:rPr lang="en-CA" sz="2800" dirty="0"/>
              <a:t/>
            </a:r>
            <a:br>
              <a:rPr lang="en-CA" sz="2800" dirty="0"/>
            </a:br>
            <a:r>
              <a:rPr lang="en-CA" sz="3100" dirty="0" smtClean="0"/>
              <a:t>.</a:t>
            </a:r>
            <a:r>
              <a:rPr lang="en-CA" sz="3100" dirty="0"/>
              <a:t/>
            </a:r>
            <a:br>
              <a:rPr lang="en-CA" sz="3100" dirty="0"/>
            </a:br>
            <a:r>
              <a:rPr lang="en-CA" sz="3100" dirty="0"/>
              <a:t/>
            </a:r>
            <a:br>
              <a:rPr lang="en-CA" sz="3100" dirty="0"/>
            </a:br>
            <a:endParaRPr lang="en-CA" sz="3100"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127093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CA"/>
          </a:p>
        </p:txBody>
      </p:sp>
      <p:graphicFrame>
        <p:nvGraphicFramePr>
          <p:cNvPr id="6" name="Table 5"/>
          <p:cNvGraphicFramePr>
            <a:graphicFrameLocks noGrp="1"/>
          </p:cNvGraphicFramePr>
          <p:nvPr>
            <p:extLst>
              <p:ext uri="{D42A27DB-BD31-4B8C-83A1-F6EECF244321}">
                <p14:modId xmlns:p14="http://schemas.microsoft.com/office/powerpoint/2010/main" val="1786276592"/>
              </p:ext>
            </p:extLst>
          </p:nvPr>
        </p:nvGraphicFramePr>
        <p:xfrm>
          <a:off x="1979190" y="1377542"/>
          <a:ext cx="8716816" cy="4175914"/>
        </p:xfrm>
        <a:graphic>
          <a:graphicData uri="http://schemas.openxmlformats.org/drawingml/2006/table">
            <a:tbl>
              <a:tblPr firstRow="1" firstCol="1" bandRow="1">
                <a:tableStyleId>{5C22544A-7EE6-4342-B048-85BDC9FD1C3A}</a:tableStyleId>
              </a:tblPr>
              <a:tblGrid>
                <a:gridCol w="4358408"/>
                <a:gridCol w="4358408"/>
              </a:tblGrid>
              <a:tr h="405963">
                <a:tc>
                  <a:txBody>
                    <a:bodyPr/>
                    <a:lstStyle/>
                    <a:p>
                      <a:pPr algn="ctr">
                        <a:lnSpc>
                          <a:spcPct val="115000"/>
                        </a:lnSpc>
                        <a:spcAft>
                          <a:spcPts val="0"/>
                        </a:spcAft>
                      </a:pPr>
                      <a:r>
                        <a:rPr lang="en-CA" sz="1200">
                          <a:effectLst/>
                        </a:rPr>
                        <a:t>(Theme/Organizer) </a:t>
                      </a:r>
                      <a:br>
                        <a:rPr lang="en-CA" sz="1200">
                          <a:effectLst/>
                        </a:rPr>
                      </a:br>
                      <a:r>
                        <a:rPr lang="en-CA" sz="1200">
                          <a:effectLst/>
                        </a:rPr>
                        <a:t>Categories in Gradebook)</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gn="ctr">
                        <a:lnSpc>
                          <a:spcPct val="115000"/>
                        </a:lnSpc>
                        <a:spcAft>
                          <a:spcPts val="0"/>
                        </a:spcAft>
                      </a:pPr>
                      <a:r>
                        <a:rPr lang="en-CA" sz="1200">
                          <a:effectLst/>
                        </a:rPr>
                        <a:t>Weightings</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8945">
                <a:tc>
                  <a:txBody>
                    <a:bodyPr/>
                    <a:lstStyle/>
                    <a:p>
                      <a:pPr algn="ct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Spiritual Roots</a:t>
                      </a:r>
                      <a:endParaRPr lang="en-CA" sz="1100">
                        <a:effectLst/>
                      </a:endParaRPr>
                    </a:p>
                    <a:p>
                      <a:pPr algn="ctr">
                        <a:lnSpc>
                          <a:spcPct val="115000"/>
                        </a:lnSpc>
                        <a:spcAft>
                          <a:spcPts val="0"/>
                        </a:spcAft>
                      </a:pPr>
                      <a:r>
                        <a:rPr lang="en-CA" sz="1200">
                          <a:effectLst/>
                        </a:rPr>
                        <a:t>(GCO 1/SCOs 4)</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22%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8945">
                <a:tc>
                  <a:txBody>
                    <a:bodyPr/>
                    <a:lstStyle/>
                    <a:p>
                      <a:pPr algn="ct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Spiritual Expressions</a:t>
                      </a:r>
                      <a:endParaRPr lang="en-CA" sz="1100">
                        <a:effectLst/>
                      </a:endParaRPr>
                    </a:p>
                    <a:p>
                      <a:pPr algn="ctr">
                        <a:lnSpc>
                          <a:spcPct val="115000"/>
                        </a:lnSpc>
                        <a:spcAft>
                          <a:spcPts val="0"/>
                        </a:spcAft>
                      </a:pPr>
                      <a:r>
                        <a:rPr lang="en-CA" sz="1200">
                          <a:effectLst/>
                        </a:rPr>
                        <a:t>(GCO 2/SCOs 4)</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22%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8945">
                <a:tc>
                  <a:txBody>
                    <a:bodyPr/>
                    <a:lstStyle/>
                    <a:p>
                      <a:pPr algn="ct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Exploring Sacred Texts</a:t>
                      </a:r>
                      <a:endParaRPr lang="en-CA" sz="1100">
                        <a:effectLst/>
                      </a:endParaRPr>
                    </a:p>
                    <a:p>
                      <a:pPr algn="ctr">
                        <a:lnSpc>
                          <a:spcPct val="115000"/>
                        </a:lnSpc>
                        <a:spcAft>
                          <a:spcPts val="0"/>
                        </a:spcAft>
                      </a:pPr>
                      <a:r>
                        <a:rPr lang="en-CA" sz="1200">
                          <a:effectLst/>
                        </a:rPr>
                        <a:t>(GCO 3/SCOs 3)</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17%</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8945">
                <a:tc>
                  <a:txBody>
                    <a:bodyPr/>
                    <a:lstStyle/>
                    <a:p>
                      <a:pPr algn="ct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Personal Search and Commitment</a:t>
                      </a:r>
                      <a:endParaRPr lang="en-CA" sz="1100">
                        <a:effectLst/>
                      </a:endParaRPr>
                    </a:p>
                    <a:p>
                      <a:pPr algn="ctr">
                        <a:lnSpc>
                          <a:spcPct val="115000"/>
                        </a:lnSpc>
                        <a:spcAft>
                          <a:spcPts val="0"/>
                        </a:spcAft>
                      </a:pPr>
                      <a:r>
                        <a:rPr lang="en-CA" sz="1200">
                          <a:effectLst/>
                        </a:rPr>
                        <a:t>(GCO 4/SCOs 3)</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17%</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8945">
                <a:tc>
                  <a:txBody>
                    <a:bodyPr/>
                    <a:lstStyle/>
                    <a:p>
                      <a:pPr algn="ct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Creation and You</a:t>
                      </a:r>
                      <a:endParaRPr lang="en-CA" sz="1100">
                        <a:effectLst/>
                      </a:endParaRPr>
                    </a:p>
                    <a:p>
                      <a:pPr algn="ctr">
                        <a:lnSpc>
                          <a:spcPct val="115000"/>
                        </a:lnSpc>
                        <a:spcAft>
                          <a:spcPts val="0"/>
                        </a:spcAft>
                      </a:pPr>
                      <a:r>
                        <a:rPr lang="en-CA" sz="1200">
                          <a:effectLst/>
                        </a:rPr>
                        <a:t>(GCO 6/SCOs 3)</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a:effectLst/>
                        </a:rPr>
                        <a:t> </a:t>
                      </a:r>
                      <a:endParaRPr lang="en-CA" sz="1100">
                        <a:effectLst/>
                      </a:endParaRPr>
                    </a:p>
                    <a:p>
                      <a:pPr algn="ctr">
                        <a:lnSpc>
                          <a:spcPct val="115000"/>
                        </a:lnSpc>
                        <a:spcAft>
                          <a:spcPts val="0"/>
                        </a:spcAft>
                      </a:pPr>
                      <a:r>
                        <a:rPr lang="en-CA" sz="1200">
                          <a:effectLst/>
                        </a:rPr>
                        <a:t>17%</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r h="600610">
                <a:tc>
                  <a:txBody>
                    <a:bodyPr/>
                    <a:lstStyle/>
                    <a:p>
                      <a:pPr algn="ctr">
                        <a:lnSpc>
                          <a:spcPct val="115000"/>
                        </a:lnSpc>
                        <a:spcAft>
                          <a:spcPts val="0"/>
                        </a:spcAft>
                      </a:pPr>
                      <a:r>
                        <a:rPr lang="en-CA" sz="1200">
                          <a:effectLst/>
                        </a:rPr>
                        <a:t>Religion - Contemporary Focus</a:t>
                      </a:r>
                      <a:endParaRPr lang="en-CA" sz="1100">
                        <a:effectLst/>
                      </a:endParaRPr>
                    </a:p>
                    <a:p>
                      <a:pPr algn="ctr">
                        <a:lnSpc>
                          <a:spcPct val="115000"/>
                        </a:lnSpc>
                        <a:spcAft>
                          <a:spcPts val="0"/>
                        </a:spcAft>
                      </a:pPr>
                      <a:r>
                        <a:rPr lang="en-CA" sz="1200">
                          <a:effectLst/>
                        </a:rPr>
                        <a:t>(GC0 8/SCOs 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c>
                  <a:txBody>
                    <a:bodyPr/>
                    <a:lstStyle/>
                    <a:p>
                      <a:pPr>
                        <a:lnSpc>
                          <a:spcPct val="115000"/>
                        </a:lnSpc>
                        <a:spcAft>
                          <a:spcPts val="0"/>
                        </a:spcAft>
                      </a:pPr>
                      <a:r>
                        <a:rPr lang="en-CA" sz="1200" dirty="0">
                          <a:effectLst/>
                        </a:rPr>
                        <a:t> </a:t>
                      </a:r>
                      <a:endParaRPr lang="en-CA" sz="1100" dirty="0">
                        <a:effectLst/>
                      </a:endParaRPr>
                    </a:p>
                    <a:p>
                      <a:pPr algn="ctr">
                        <a:lnSpc>
                          <a:spcPct val="115000"/>
                        </a:lnSpc>
                        <a:spcAft>
                          <a:spcPts val="0"/>
                        </a:spcAft>
                      </a:pPr>
                      <a:r>
                        <a:rPr lang="en-CA" sz="1200" dirty="0">
                          <a:effectLst/>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480" marR="70480" marT="0" marB="0"/>
                </a:tc>
              </a:tr>
            </a:tbl>
          </a:graphicData>
        </a:graphic>
      </p:graphicFrame>
      <p:sp>
        <p:nvSpPr>
          <p:cNvPr id="7" name="Rectangle 2"/>
          <p:cNvSpPr>
            <a:spLocks noChangeArrowheads="1"/>
          </p:cNvSpPr>
          <p:nvPr/>
        </p:nvSpPr>
        <p:spPr bwMode="auto">
          <a:xfrm>
            <a:off x="1713831" y="1493504"/>
            <a:ext cx="1094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1403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038" y="1853024"/>
            <a:ext cx="9400032" cy="3819144"/>
          </a:xfrm>
        </p:spPr>
        <p:txBody>
          <a:bodyPr>
            <a:normAutofit fontScale="90000"/>
          </a:bodyPr>
          <a:lstStyle/>
          <a:p>
            <a:r>
              <a:rPr lang="en-US" sz="3200" b="1" dirty="0" smtClean="0"/>
              <a:t>Religion 8 </a:t>
            </a:r>
            <a:r>
              <a:rPr lang="en-US" sz="3200" b="1" dirty="0" smtClean="0"/>
              <a:t>Course </a:t>
            </a:r>
            <a:r>
              <a:rPr lang="en-US" sz="3200" b="1" dirty="0"/>
              <a:t>Outline</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100" dirty="0"/>
              <a:t/>
            </a:r>
            <a:br>
              <a:rPr lang="en-CA" sz="3100" dirty="0"/>
            </a:br>
            <a:r>
              <a:rPr lang="en-CA" sz="2400" dirty="0"/>
              <a:t>The Newfoundland and Labrador religious education curriculum is shaped by a vision of enabling and encouraging students to grow </a:t>
            </a:r>
            <a:r>
              <a:rPr lang="en-CA" sz="2400" dirty="0">
                <a:solidFill>
                  <a:schemeClr val="accent1"/>
                </a:solidFill>
              </a:rPr>
              <a:t>religiously, spiritually and morally</a:t>
            </a:r>
            <a:r>
              <a:rPr lang="en-CA" sz="2400" dirty="0"/>
              <a:t> into informed, caring and contributing members of society, who appreciate their own beliefs and values, and the beliefs and values of others, and who understand the contribution that Christianity and other religions make to human life.</a:t>
            </a:r>
            <a:r>
              <a:rPr lang="en-CA" sz="2800" dirty="0" smtClean="0"/>
              <a:t>.</a:t>
            </a:r>
            <a:r>
              <a:rPr lang="en-CA" sz="2800" dirty="0"/>
              <a:t/>
            </a:r>
            <a:br>
              <a:rPr lang="en-CA" sz="2800" dirty="0"/>
            </a:br>
            <a:r>
              <a:rPr lang="en-CA" sz="2800" dirty="0"/>
              <a:t/>
            </a:r>
            <a:br>
              <a:rPr lang="en-CA" sz="2800" dirty="0"/>
            </a:br>
            <a:r>
              <a:rPr lang="en-CA" sz="3100" dirty="0" smtClean="0"/>
              <a:t>.</a:t>
            </a:r>
            <a:r>
              <a:rPr lang="en-CA" sz="3100" dirty="0"/>
              <a:t/>
            </a:r>
            <a:br>
              <a:rPr lang="en-CA" sz="3100" dirty="0"/>
            </a:br>
            <a:r>
              <a:rPr lang="en-CA" sz="3100" dirty="0"/>
              <a:t/>
            </a:r>
            <a:br>
              <a:rPr lang="en-CA" sz="3100" dirty="0"/>
            </a:br>
            <a:endParaRPr lang="en-CA" sz="3100"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912729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Text Placeholder 2"/>
          <p:cNvSpPr>
            <a:spLocks noGrp="1"/>
          </p:cNvSpPr>
          <p:nvPr>
            <p:ph type="body" idx="1"/>
          </p:nvPr>
        </p:nvSpPr>
        <p:spPr/>
        <p:txBody>
          <a:bodyPr/>
          <a:lstStyle/>
          <a:p>
            <a:endParaRPr lang="en-CA"/>
          </a:p>
        </p:txBody>
      </p:sp>
      <p:graphicFrame>
        <p:nvGraphicFramePr>
          <p:cNvPr id="4" name="Table 3"/>
          <p:cNvGraphicFramePr>
            <a:graphicFrameLocks noGrp="1"/>
          </p:cNvGraphicFramePr>
          <p:nvPr>
            <p:extLst>
              <p:ext uri="{D42A27DB-BD31-4B8C-83A1-F6EECF244321}">
                <p14:modId xmlns:p14="http://schemas.microsoft.com/office/powerpoint/2010/main" val="1462549897"/>
              </p:ext>
            </p:extLst>
          </p:nvPr>
        </p:nvGraphicFramePr>
        <p:xfrm>
          <a:off x="2045367" y="926435"/>
          <a:ext cx="8638914" cy="5245764"/>
        </p:xfrm>
        <a:graphic>
          <a:graphicData uri="http://schemas.openxmlformats.org/drawingml/2006/table">
            <a:tbl>
              <a:tblPr firstRow="1" firstCol="1" bandRow="1">
                <a:tableStyleId>{5C22544A-7EE6-4342-B048-85BDC9FD1C3A}</a:tableStyleId>
              </a:tblPr>
              <a:tblGrid>
                <a:gridCol w="4319457"/>
                <a:gridCol w="4319457"/>
              </a:tblGrid>
              <a:tr h="456154">
                <a:tc>
                  <a:txBody>
                    <a:bodyPr/>
                    <a:lstStyle/>
                    <a:p>
                      <a:pPr algn="ctr">
                        <a:lnSpc>
                          <a:spcPct val="115000"/>
                        </a:lnSpc>
                        <a:spcAft>
                          <a:spcPts val="0"/>
                        </a:spcAft>
                      </a:pPr>
                      <a:r>
                        <a:rPr lang="en-CA" sz="1000">
                          <a:effectLst/>
                        </a:rPr>
                        <a:t>(Theme/Organizer) </a:t>
                      </a:r>
                      <a:br>
                        <a:rPr lang="en-CA" sz="1000">
                          <a:effectLst/>
                        </a:rPr>
                      </a:br>
                      <a:r>
                        <a:rPr lang="en-CA" sz="1000">
                          <a:effectLst/>
                        </a:rPr>
                        <a:t>Categories in Gradebook)</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ctr">
                        <a:lnSpc>
                          <a:spcPct val="115000"/>
                        </a:lnSpc>
                        <a:spcAft>
                          <a:spcPts val="0"/>
                        </a:spcAft>
                      </a:pPr>
                      <a:r>
                        <a:rPr lang="en-CA" sz="1000">
                          <a:effectLst/>
                        </a:rPr>
                        <a:t>Weightings</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Historical Development of Values</a:t>
                      </a:r>
                      <a:endParaRPr lang="en-CA" sz="900">
                        <a:effectLst/>
                      </a:endParaRPr>
                    </a:p>
                    <a:p>
                      <a:pPr algn="ctr">
                        <a:lnSpc>
                          <a:spcPct val="115000"/>
                        </a:lnSpc>
                        <a:spcAft>
                          <a:spcPts val="0"/>
                        </a:spcAft>
                      </a:pPr>
                      <a:r>
                        <a:rPr lang="en-CA" sz="1000">
                          <a:effectLst/>
                        </a:rPr>
                        <a:t>(GCO1/SCOs 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10%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Emotions, Values and Principles</a:t>
                      </a:r>
                      <a:endParaRPr lang="en-CA" sz="900">
                        <a:effectLst/>
                      </a:endParaRPr>
                    </a:p>
                    <a:p>
                      <a:pPr algn="ctr">
                        <a:lnSpc>
                          <a:spcPct val="115000"/>
                        </a:lnSpc>
                        <a:spcAft>
                          <a:spcPts val="0"/>
                        </a:spcAft>
                      </a:pPr>
                      <a:r>
                        <a:rPr lang="en-CA" sz="1000">
                          <a:effectLst/>
                        </a:rPr>
                        <a:t>(GCO 2/SCOs 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14%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Sacred Texts</a:t>
                      </a:r>
                      <a:endParaRPr lang="en-CA" sz="900">
                        <a:effectLst/>
                      </a:endParaRPr>
                    </a:p>
                    <a:p>
                      <a:pPr algn="ctr">
                        <a:lnSpc>
                          <a:spcPct val="115000"/>
                        </a:lnSpc>
                        <a:spcAft>
                          <a:spcPts val="0"/>
                        </a:spcAft>
                      </a:pPr>
                      <a:r>
                        <a:rPr lang="en-CA" sz="1000">
                          <a:effectLst/>
                        </a:rPr>
                        <a:t>(GCO 3/SCOs 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19%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Self-Discovery</a:t>
                      </a:r>
                      <a:endParaRPr lang="en-CA" sz="900">
                        <a:effectLst/>
                      </a:endParaRPr>
                    </a:p>
                    <a:p>
                      <a:pPr algn="ctr">
                        <a:lnSpc>
                          <a:spcPct val="115000"/>
                        </a:lnSpc>
                        <a:spcAft>
                          <a:spcPts val="0"/>
                        </a:spcAft>
                      </a:pPr>
                      <a:r>
                        <a:rPr lang="en-CA" sz="1000">
                          <a:effectLst/>
                        </a:rPr>
                        <a:t>(GCO 4/SCOs 5)</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23%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Ethics and Morality</a:t>
                      </a:r>
                      <a:endParaRPr lang="en-CA" sz="900">
                        <a:effectLst/>
                      </a:endParaRPr>
                    </a:p>
                    <a:p>
                      <a:pPr algn="ctr">
                        <a:lnSpc>
                          <a:spcPct val="115000"/>
                        </a:lnSpc>
                        <a:spcAft>
                          <a:spcPts val="0"/>
                        </a:spcAft>
                      </a:pPr>
                      <a:r>
                        <a:rPr lang="en-CA" sz="1000">
                          <a:effectLst/>
                        </a:rPr>
                        <a:t>(GCO 5/SCOs 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10%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Creation</a:t>
                      </a:r>
                      <a:endParaRPr lang="en-CA" sz="900">
                        <a:effectLst/>
                      </a:endParaRPr>
                    </a:p>
                    <a:p>
                      <a:pPr algn="ctr">
                        <a:lnSpc>
                          <a:spcPct val="115000"/>
                        </a:lnSpc>
                        <a:spcAft>
                          <a:spcPts val="0"/>
                        </a:spcAft>
                      </a:pPr>
                      <a:r>
                        <a:rPr lang="en-CA" sz="1000">
                          <a:effectLst/>
                        </a:rPr>
                        <a:t>(GCO 6/SCOs 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19%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r h="684230">
                <a:tc>
                  <a:txBody>
                    <a:bodyPr/>
                    <a:lstStyle/>
                    <a:p>
                      <a:pPr algn="l">
                        <a:lnSpc>
                          <a:spcPct val="115000"/>
                        </a:lnSpc>
                        <a:spcAft>
                          <a:spcPts val="0"/>
                        </a:spcAft>
                      </a:pPr>
                      <a:r>
                        <a:rPr lang="en-CA" sz="1000">
                          <a:effectLst/>
                        </a:rPr>
                        <a:t> </a:t>
                      </a:r>
                      <a:endParaRPr lang="en-CA" sz="900">
                        <a:effectLst/>
                      </a:endParaRPr>
                    </a:p>
                    <a:p>
                      <a:pPr algn="ctr">
                        <a:lnSpc>
                          <a:spcPct val="115000"/>
                        </a:lnSpc>
                        <a:spcAft>
                          <a:spcPts val="0"/>
                        </a:spcAft>
                      </a:pPr>
                      <a:r>
                        <a:rPr lang="en-CA" sz="1000">
                          <a:effectLst/>
                        </a:rPr>
                        <a:t>Religion and Science</a:t>
                      </a:r>
                      <a:endParaRPr lang="en-CA" sz="900">
                        <a:effectLst/>
                      </a:endParaRPr>
                    </a:p>
                    <a:p>
                      <a:pPr algn="ctr">
                        <a:lnSpc>
                          <a:spcPct val="115000"/>
                        </a:lnSpc>
                        <a:spcAft>
                          <a:spcPts val="0"/>
                        </a:spcAft>
                      </a:pPr>
                      <a:r>
                        <a:rPr lang="en-CA" sz="1000">
                          <a:effectLst/>
                        </a:rPr>
                        <a:t>(GCO 7/SCO 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c>
                  <a:txBody>
                    <a:bodyPr/>
                    <a:lstStyle/>
                    <a:p>
                      <a:pPr algn="l">
                        <a:lnSpc>
                          <a:spcPct val="115000"/>
                        </a:lnSpc>
                        <a:spcAft>
                          <a:spcPts val="0"/>
                        </a:spcAft>
                      </a:pPr>
                      <a:r>
                        <a:rPr lang="en-CA" sz="1000" dirty="0">
                          <a:effectLst/>
                        </a:rPr>
                        <a:t> </a:t>
                      </a:r>
                      <a:endParaRPr lang="en-CA" sz="900" dirty="0">
                        <a:effectLst/>
                      </a:endParaRPr>
                    </a:p>
                    <a:p>
                      <a:pPr algn="ctr">
                        <a:lnSpc>
                          <a:spcPct val="115000"/>
                        </a:lnSpc>
                        <a:spcAft>
                          <a:spcPts val="0"/>
                        </a:spcAft>
                      </a:pPr>
                      <a:r>
                        <a:rPr lang="en-CA" sz="1000" dirty="0">
                          <a:effectLst/>
                        </a:rPr>
                        <a:t>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161" marR="61161" marT="0" marB="0"/>
                </a:tc>
              </a:tr>
            </a:tbl>
          </a:graphicData>
        </a:graphic>
      </p:graphicFrame>
    </p:spTree>
    <p:extLst>
      <p:ext uri="{BB962C8B-B14F-4D97-AF65-F5344CB8AC3E}">
        <p14:creationId xmlns:p14="http://schemas.microsoft.com/office/powerpoint/2010/main" val="149683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Required Materials: </a:t>
            </a:r>
            <a:r>
              <a:rPr lang="en-US" sz="3200" dirty="0" smtClean="0"/>
              <a:t/>
            </a:r>
            <a:br>
              <a:rPr lang="en-US" sz="3200" dirty="0" smtClean="0"/>
            </a:br>
            <a:r>
              <a:rPr lang="en-CA" sz="2000" dirty="0"/>
              <a:t/>
            </a:r>
            <a:br>
              <a:rPr lang="en-CA" sz="2000" dirty="0"/>
            </a:br>
            <a:r>
              <a:rPr lang="en-US" sz="2800" dirty="0"/>
              <a:t>Being punctual and prepared for class is essential. In addition, homework is expected to be completed when assigned in order for students to be adequately prepared for class activities. To be prepared for class, students should bring the following materials: </a:t>
            </a:r>
            <a:r>
              <a:rPr lang="en-US" sz="2800" dirty="0" smtClean="0"/>
              <a:t/>
            </a:r>
            <a:br>
              <a:rPr lang="en-US" sz="2800" dirty="0" smtClean="0"/>
            </a:br>
            <a:r>
              <a:rPr lang="en-CA" sz="2800" dirty="0"/>
              <a:t/>
            </a:r>
            <a:br>
              <a:rPr lang="en-CA" sz="2800" dirty="0"/>
            </a:br>
            <a:r>
              <a:rPr lang="en-US" sz="2800" dirty="0">
                <a:sym typeface="Symbol" panose="05050102010706020507" pitchFamily="18" charset="2"/>
              </a:rPr>
              <a:t></a:t>
            </a:r>
            <a:r>
              <a:rPr lang="en-US" sz="2800" dirty="0"/>
              <a:t> </a:t>
            </a:r>
            <a:r>
              <a:rPr lang="en-US" sz="2800" dirty="0" smtClean="0"/>
              <a:t>Textbook </a:t>
            </a:r>
            <a:r>
              <a:rPr lang="en-US" sz="2800" dirty="0"/>
              <a:t>(provided) </a:t>
            </a:r>
            <a:r>
              <a:rPr lang="en-US" sz="2800" dirty="0" smtClean="0"/>
              <a:t/>
            </a:r>
            <a:br>
              <a:rPr lang="en-US" sz="2800" dirty="0" smtClean="0"/>
            </a:br>
            <a:r>
              <a:rPr lang="en-CA" sz="2800" dirty="0"/>
              <a:t/>
            </a:r>
            <a:br>
              <a:rPr lang="en-CA" sz="2800" dirty="0"/>
            </a:br>
            <a:r>
              <a:rPr lang="en-US" sz="2800" dirty="0">
                <a:sym typeface="Symbol" panose="05050102010706020507" pitchFamily="18" charset="2"/>
              </a:rPr>
              <a:t></a:t>
            </a:r>
            <a:r>
              <a:rPr lang="en-US" sz="2800" dirty="0"/>
              <a:t> </a:t>
            </a:r>
            <a:r>
              <a:rPr lang="en-US" sz="2800" dirty="0" err="1" smtClean="0"/>
              <a:t>Looseleaf</a:t>
            </a:r>
            <a:r>
              <a:rPr lang="en-US" sz="2800" dirty="0" smtClean="0"/>
              <a:t> </a:t>
            </a:r>
            <a:r>
              <a:rPr lang="en-US" sz="2800" dirty="0"/>
              <a:t>paper &amp; </a:t>
            </a:r>
            <a:r>
              <a:rPr lang="en-US" sz="2800" dirty="0" smtClean="0"/>
              <a:t>Binder (Folder for Religion will suffice) </a:t>
            </a:r>
            <a:r>
              <a:rPr lang="en-US" sz="2800" dirty="0"/>
              <a:t>for class handouts </a:t>
            </a:r>
            <a:r>
              <a:rPr lang="en-US" sz="2800" i="1" dirty="0"/>
              <a:t>AND</a:t>
            </a:r>
            <a:r>
              <a:rPr lang="en-US" sz="2800" dirty="0"/>
              <a:t> </a:t>
            </a:r>
            <a:r>
              <a:rPr lang="en-US" sz="2800" b="1" u="sng" dirty="0"/>
              <a:t>Pens &amp; </a:t>
            </a:r>
            <a:r>
              <a:rPr lang="en-US" sz="2800" b="1" u="sng" dirty="0" smtClean="0"/>
              <a:t>Pencils equipped with erasers or whiteout</a:t>
            </a:r>
            <a:r>
              <a:rPr lang="en-US" sz="2800" b="1" u="sng" dirty="0" smtClean="0"/>
              <a:t>.</a:t>
            </a:r>
            <a:br>
              <a:rPr lang="en-US" sz="2800" b="1" u="sng" dirty="0" smtClean="0"/>
            </a:br>
            <a:r>
              <a:rPr lang="en-US" sz="2800" b="1" u="sng" dirty="0" smtClean="0"/>
              <a:t/>
            </a:r>
            <a:br>
              <a:rPr lang="en-US" sz="2800" b="1" u="sng" dirty="0" smtClean="0"/>
            </a:br>
            <a:r>
              <a:rPr lang="en-US" sz="2800" b="1" u="sng" dirty="0"/>
              <a:t/>
            </a:r>
            <a:br>
              <a:rPr lang="en-US" sz="2800" b="1" u="sng" dirty="0"/>
            </a:br>
            <a:endParaRPr lang="en-CA" sz="2800" dirty="0"/>
          </a:p>
        </p:txBody>
      </p:sp>
      <p:sp>
        <p:nvSpPr>
          <p:cNvPr id="3" name="Text Placeholder 2"/>
          <p:cNvSpPr>
            <a:spLocks noGrp="1"/>
          </p:cNvSpPr>
          <p:nvPr>
            <p:ph type="body" idx="1"/>
          </p:nvPr>
        </p:nvSpPr>
        <p:spPr>
          <a:xfrm>
            <a:off x="2167128" y="5263896"/>
            <a:ext cx="9052560" cy="1453896"/>
          </a:xfrm>
        </p:spPr>
        <p:txBody>
          <a:bodyPr>
            <a:normAutofit/>
          </a:bodyPr>
          <a:lstStyle/>
          <a:p>
            <a:r>
              <a:rPr lang="en-CA" dirty="0"/>
              <a:t/>
            </a:r>
            <a:br>
              <a:rPr lang="en-CA" dirty="0"/>
            </a:br>
            <a:endParaRPr lang="en-CA" dirty="0"/>
          </a:p>
        </p:txBody>
      </p:sp>
    </p:spTree>
    <p:extLst>
      <p:ext uri="{BB962C8B-B14F-4D97-AF65-F5344CB8AC3E}">
        <p14:creationId xmlns:p14="http://schemas.microsoft.com/office/powerpoint/2010/main" val="374318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a:t>
            </a:r>
            <a:endParaRPr lang="en-CA" dirty="0"/>
          </a:p>
        </p:txBody>
      </p:sp>
      <p:sp>
        <p:nvSpPr>
          <p:cNvPr id="3" name="Text Placeholder 2"/>
          <p:cNvSpPr>
            <a:spLocks noGrp="1"/>
          </p:cNvSpPr>
          <p:nvPr>
            <p:ph type="body" idx="1"/>
          </p:nvPr>
        </p:nvSpPr>
        <p:spPr/>
        <p:txBody>
          <a:bodyPr>
            <a:normAutofit fontScale="92500" lnSpcReduction="20000"/>
          </a:bodyPr>
          <a:lstStyle/>
          <a:p>
            <a:r>
              <a:rPr lang="en-CA" dirty="0" smtClean="0"/>
              <a:t>Please contact me any time. For the quickest response, email me at:</a:t>
            </a:r>
          </a:p>
          <a:p>
            <a:endParaRPr lang="en-CA" dirty="0"/>
          </a:p>
          <a:p>
            <a:r>
              <a:rPr lang="en-CA" dirty="0" smtClean="0">
                <a:hlinkClick r:id="rId2"/>
              </a:rPr>
              <a:t>nicolecollins@nlesd.ca</a:t>
            </a:r>
            <a:endParaRPr lang="en-CA" dirty="0" smtClean="0"/>
          </a:p>
          <a:p>
            <a:endParaRPr lang="en-CA" dirty="0"/>
          </a:p>
        </p:txBody>
      </p:sp>
    </p:spTree>
    <p:extLst>
      <p:ext uri="{BB962C8B-B14F-4D97-AF65-F5344CB8AC3E}">
        <p14:creationId xmlns:p14="http://schemas.microsoft.com/office/powerpoint/2010/main" val="139875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 sites to visit</a:t>
            </a:r>
            <a:endParaRPr lang="en-CA" dirty="0"/>
          </a:p>
        </p:txBody>
      </p:sp>
      <p:sp>
        <p:nvSpPr>
          <p:cNvPr id="3" name="Content Placeholder 2"/>
          <p:cNvSpPr>
            <a:spLocks noGrp="1"/>
          </p:cNvSpPr>
          <p:nvPr>
            <p:ph idx="1"/>
          </p:nvPr>
        </p:nvSpPr>
        <p:spPr/>
        <p:txBody>
          <a:bodyPr/>
          <a:lstStyle/>
          <a:p>
            <a:r>
              <a:rPr lang="en-CA" dirty="0" smtClean="0"/>
              <a:t>The SKJH homework page (which I update daily)</a:t>
            </a:r>
          </a:p>
          <a:p>
            <a:pPr lvl="2"/>
            <a:r>
              <a:rPr lang="en-CA" dirty="0">
                <a:hlinkClick r:id="rId2"/>
              </a:rPr>
              <a:t>http://www.skjh.net/index.php</a:t>
            </a:r>
            <a:endParaRPr lang="en-CA" dirty="0"/>
          </a:p>
          <a:p>
            <a:pPr lvl="2"/>
            <a:endParaRPr lang="en-CA" dirty="0"/>
          </a:p>
          <a:p>
            <a:r>
              <a:rPr lang="en-CA" dirty="0" smtClean="0"/>
              <a:t>My website (major projects and notes are placed there: Microsoft docs and </a:t>
            </a:r>
            <a:r>
              <a:rPr lang="en-CA" dirty="0" err="1" smtClean="0"/>
              <a:t>Powerpoint</a:t>
            </a:r>
            <a:r>
              <a:rPr lang="en-CA" dirty="0" smtClean="0"/>
              <a:t> presentations)</a:t>
            </a:r>
          </a:p>
          <a:p>
            <a:pPr lvl="2"/>
            <a:r>
              <a:rPr lang="en-CA" dirty="0">
                <a:hlinkClick r:id="rId3"/>
              </a:rPr>
              <a:t>https://madamecollins.yolasite.com</a:t>
            </a:r>
            <a:r>
              <a:rPr lang="en-CA" dirty="0" smtClean="0">
                <a:hlinkClick r:id="rId3"/>
              </a:rPr>
              <a:t>/</a:t>
            </a:r>
            <a:endParaRPr lang="en-CA" dirty="0" smtClean="0"/>
          </a:p>
          <a:p>
            <a:pPr marL="0" indent="0">
              <a:buNone/>
            </a:pPr>
            <a:endParaRPr lang="en-CA" dirty="0"/>
          </a:p>
          <a:p>
            <a:r>
              <a:rPr lang="en-CA" dirty="0" smtClean="0"/>
              <a:t>Google classroom accounts (students will be working on these accounts from time-to-time as activities arise but this is only used for in-class work)</a:t>
            </a:r>
          </a:p>
        </p:txBody>
      </p:sp>
    </p:spTree>
    <p:extLst>
      <p:ext uri="{BB962C8B-B14F-4D97-AF65-F5344CB8AC3E}">
        <p14:creationId xmlns:p14="http://schemas.microsoft.com/office/powerpoint/2010/main" val="37848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Routines in room 213</a:t>
            </a:r>
            <a:endParaRPr lang="en-CA" dirty="0"/>
          </a:p>
        </p:txBody>
      </p:sp>
      <p:sp>
        <p:nvSpPr>
          <p:cNvPr id="3" name="Content Placeholder 2"/>
          <p:cNvSpPr>
            <a:spLocks noGrp="1"/>
          </p:cNvSpPr>
          <p:nvPr>
            <p:ph idx="1"/>
          </p:nvPr>
        </p:nvSpPr>
        <p:spPr/>
        <p:txBody>
          <a:bodyPr/>
          <a:lstStyle/>
          <a:p>
            <a:r>
              <a:rPr lang="en-CA" dirty="0" smtClean="0"/>
              <a:t>Handout folders if students miss classes</a:t>
            </a:r>
          </a:p>
          <a:p>
            <a:r>
              <a:rPr lang="en-CA" dirty="0" smtClean="0"/>
              <a:t>Emphasis on responsibility (which means constant enquiries)</a:t>
            </a:r>
          </a:p>
          <a:p>
            <a:r>
              <a:rPr lang="en-CA" dirty="0" smtClean="0"/>
              <a:t>Homework board – strong suggestion to purchase an agenda</a:t>
            </a:r>
          </a:p>
          <a:p>
            <a:r>
              <a:rPr lang="en-CA" dirty="0" smtClean="0"/>
              <a:t>Student work wall</a:t>
            </a:r>
          </a:p>
          <a:p>
            <a:r>
              <a:rPr lang="en-CA" dirty="0" smtClean="0"/>
              <a:t>Seating plans</a:t>
            </a:r>
            <a:endParaRPr lang="en-CA" dirty="0"/>
          </a:p>
        </p:txBody>
      </p:sp>
    </p:spTree>
    <p:extLst>
      <p:ext uri="{BB962C8B-B14F-4D97-AF65-F5344CB8AC3E}">
        <p14:creationId xmlns:p14="http://schemas.microsoft.com/office/powerpoint/2010/main" val="170073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8256" y="926592"/>
            <a:ext cx="9400032" cy="3819144"/>
          </a:xfrm>
        </p:spPr>
        <p:txBody>
          <a:bodyPr>
            <a:normAutofit fontScale="90000"/>
          </a:bodyPr>
          <a:lstStyle/>
          <a:p>
            <a:r>
              <a:rPr lang="en-US" sz="3200" b="1" dirty="0"/>
              <a:t>Social Studies 7 Course Outline</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200" dirty="0"/>
              <a:t/>
            </a:r>
            <a:br>
              <a:rPr lang="en-CA" sz="3200" dirty="0"/>
            </a:br>
            <a:r>
              <a:rPr lang="en-US" sz="3200" dirty="0"/>
              <a:t>The organizing concept for Social Studies 7 is </a:t>
            </a:r>
            <a:r>
              <a:rPr lang="en-US" sz="3200" b="1" dirty="0">
                <a:solidFill>
                  <a:schemeClr val="accent1"/>
                </a:solidFill>
              </a:rPr>
              <a:t>Empowerment</a:t>
            </a:r>
            <a:r>
              <a:rPr lang="en-US" sz="3200" b="1" dirty="0">
                <a:solidFill>
                  <a:schemeClr val="bg2">
                    <a:lumMod val="50000"/>
                  </a:schemeClr>
                </a:solidFill>
              </a:rPr>
              <a:t>. </a:t>
            </a:r>
            <a:r>
              <a:rPr lang="en-US" sz="3200" dirty="0"/>
              <a:t>Students will examine various aspects of empowerment - including personal, cultural, social, economic and national through an exploration of the Canadian nation from the early 1800s to the end of World War One. Reference will also be made to earlier periods as well as present day. </a:t>
            </a:r>
            <a:r>
              <a:rPr lang="en-CA" dirty="0"/>
              <a:t/>
            </a:r>
            <a:br>
              <a:rPr lang="en-CA" dirty="0"/>
            </a:br>
            <a:endParaRPr lang="en-CA"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val="285587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Text Placeholder 2"/>
          <p:cNvSpPr>
            <a:spLocks noGrp="1"/>
          </p:cNvSpPr>
          <p:nvPr>
            <p:ph type="body" idx="1"/>
          </p:nvPr>
        </p:nvSpPr>
        <p:spPr/>
        <p:txBody>
          <a:bodyPr/>
          <a:lstStyle/>
          <a:p>
            <a:endParaRPr lang="en-CA"/>
          </a:p>
        </p:txBody>
      </p:sp>
      <p:graphicFrame>
        <p:nvGraphicFramePr>
          <p:cNvPr id="4" name="Table 3"/>
          <p:cNvGraphicFramePr>
            <a:graphicFrameLocks noGrp="1"/>
          </p:cNvGraphicFramePr>
          <p:nvPr>
            <p:extLst>
              <p:ext uri="{D42A27DB-BD31-4B8C-83A1-F6EECF244321}">
                <p14:modId xmlns:p14="http://schemas.microsoft.com/office/powerpoint/2010/main" val="2317090646"/>
              </p:ext>
            </p:extLst>
          </p:nvPr>
        </p:nvGraphicFramePr>
        <p:xfrm>
          <a:off x="2683042" y="866275"/>
          <a:ext cx="6756994" cy="5537366"/>
        </p:xfrm>
        <a:graphic>
          <a:graphicData uri="http://schemas.openxmlformats.org/drawingml/2006/table">
            <a:tbl>
              <a:tblPr firstRow="1" firstCol="1" bandRow="1">
                <a:tableStyleId>{5C22544A-7EE6-4342-B048-85BDC9FD1C3A}</a:tableStyleId>
              </a:tblPr>
              <a:tblGrid>
                <a:gridCol w="3378497"/>
                <a:gridCol w="3378497"/>
              </a:tblGrid>
              <a:tr h="710702">
                <a:tc>
                  <a:txBody>
                    <a:bodyPr/>
                    <a:lstStyle/>
                    <a:p>
                      <a:pPr algn="ctr">
                        <a:spcBef>
                          <a:spcPts val="500"/>
                        </a:spcBef>
                        <a:spcAft>
                          <a:spcPts val="0"/>
                        </a:spcAft>
                      </a:pPr>
                      <a:r>
                        <a:rPr lang="en-US" sz="1500">
                          <a:effectLst/>
                        </a:rPr>
                        <a:t>Units</a:t>
                      </a:r>
                      <a:endParaRPr lang="en-CA" sz="1100">
                        <a:effectLst/>
                      </a:endParaRPr>
                    </a:p>
                    <a:p>
                      <a:pPr algn="ctr">
                        <a:spcBef>
                          <a:spcPts val="500"/>
                        </a:spcBef>
                        <a:spcAft>
                          <a:spcPts val="0"/>
                        </a:spcAft>
                      </a:pPr>
                      <a:r>
                        <a:rPr lang="en-US" sz="1500">
                          <a:effectLst/>
                        </a:rPr>
                        <a:t>(Categories in Gradebook)</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lgn="ctr">
                        <a:spcBef>
                          <a:spcPts val="500"/>
                        </a:spcBef>
                        <a:spcAft>
                          <a:spcPts val="0"/>
                        </a:spcAft>
                      </a:pPr>
                      <a:r>
                        <a:rPr lang="en-US" sz="1500" dirty="0">
                          <a:effectLst/>
                        </a:rPr>
                        <a:t>(Category)</a:t>
                      </a:r>
                      <a:endParaRPr lang="en-CA" sz="1100" dirty="0">
                        <a:effectLst/>
                      </a:endParaRPr>
                    </a:p>
                    <a:p>
                      <a:pPr algn="ctr">
                        <a:spcBef>
                          <a:spcPts val="500"/>
                        </a:spcBef>
                        <a:spcAft>
                          <a:spcPts val="0"/>
                        </a:spcAft>
                      </a:pPr>
                      <a:r>
                        <a:rPr lang="en-US" sz="1500" dirty="0">
                          <a:effectLst/>
                        </a:rPr>
                        <a:t>Weightings</a:t>
                      </a:r>
                      <a:endParaRPr lang="en-CA"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96465">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Unit 1: Introduction</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5%</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96465">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Unit 2: Economic Empowerment </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16%</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80268">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Unit 3: Political Empowerment</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21%</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80268">
                <a:tc>
                  <a:txBody>
                    <a:bodyPr/>
                    <a:lstStyle/>
                    <a:p>
                      <a:pPr algn="ctr">
                        <a:spcBef>
                          <a:spcPts val="500"/>
                        </a:spcBef>
                        <a:spcAft>
                          <a:spcPts val="0"/>
                        </a:spcAft>
                      </a:pPr>
                      <a:r>
                        <a:rPr lang="en-US" sz="1100">
                          <a:effectLst/>
                        </a:rPr>
                        <a:t/>
                      </a:r>
                      <a:br>
                        <a:rPr lang="en-US" sz="1100">
                          <a:effectLst/>
                        </a:rPr>
                      </a:br>
                      <a:r>
                        <a:rPr lang="en-US" sz="1100">
                          <a:effectLst/>
                        </a:rPr>
                        <a:t>Unit 4: Cultural Empowerment</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21%</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80268">
                <a:tc>
                  <a:txBody>
                    <a:bodyPr/>
                    <a:lstStyle/>
                    <a:p>
                      <a:pPr algn="ctr">
                        <a:spcBef>
                          <a:spcPts val="500"/>
                        </a:spcBef>
                        <a:spcAft>
                          <a:spcPts val="0"/>
                        </a:spcAft>
                      </a:pPr>
                      <a:r>
                        <a:rPr lang="en-US" sz="1100">
                          <a:effectLst/>
                        </a:rPr>
                        <a:t/>
                      </a:r>
                      <a:br>
                        <a:rPr lang="en-US" sz="1100">
                          <a:effectLst/>
                        </a:rPr>
                      </a:br>
                      <a:r>
                        <a:rPr lang="en-US" sz="1100">
                          <a:effectLst/>
                        </a:rPr>
                        <a:t>Unit 5: Societal Empowerment</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16%</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96465">
                <a:tc>
                  <a:txBody>
                    <a:bodyPr/>
                    <a:lstStyle/>
                    <a:p>
                      <a:pPr algn="ctr">
                        <a:spcBef>
                          <a:spcPts val="500"/>
                        </a:spcBef>
                        <a:spcAft>
                          <a:spcPts val="0"/>
                        </a:spcAft>
                      </a:pPr>
                      <a:r>
                        <a:rPr lang="en-US" sz="1100">
                          <a:effectLst/>
                        </a:rPr>
                        <a:t/>
                      </a:r>
                      <a:br>
                        <a:rPr lang="en-US" sz="1100">
                          <a:effectLst/>
                        </a:rPr>
                      </a:br>
                      <a:r>
                        <a:rPr lang="en-US" sz="1100">
                          <a:effectLst/>
                        </a:rPr>
                        <a:t>Unit 6: National Empowerment</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a:effectLst/>
                        </a:rPr>
                        <a:t> </a:t>
                      </a:r>
                      <a:endParaRPr lang="en-CA" sz="1100">
                        <a:effectLst/>
                      </a:endParaRPr>
                    </a:p>
                    <a:p>
                      <a:pPr algn="ctr">
                        <a:spcBef>
                          <a:spcPts val="500"/>
                        </a:spcBef>
                        <a:spcAft>
                          <a:spcPts val="0"/>
                        </a:spcAft>
                      </a:pPr>
                      <a:r>
                        <a:rPr lang="en-US" sz="1100">
                          <a:effectLst/>
                        </a:rPr>
                        <a:t>16%</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r h="696465">
                <a:tc>
                  <a:txBody>
                    <a:bodyPr/>
                    <a:lstStyle/>
                    <a:p>
                      <a:pPr algn="ctr">
                        <a:spcBef>
                          <a:spcPts val="500"/>
                        </a:spcBef>
                        <a:spcAft>
                          <a:spcPts val="0"/>
                        </a:spcAft>
                      </a:pPr>
                      <a:r>
                        <a:rPr lang="en-US" sz="1100">
                          <a:effectLst/>
                        </a:rPr>
                        <a:t/>
                      </a:r>
                      <a:br>
                        <a:rPr lang="en-US" sz="1100">
                          <a:effectLst/>
                        </a:rPr>
                      </a:br>
                      <a:r>
                        <a:rPr lang="en-US" sz="1100">
                          <a:effectLst/>
                        </a:rPr>
                        <a:t>Unit 7: Summative</a:t>
                      </a:r>
                      <a:endParaRPr lang="en-CA" sz="110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c>
                  <a:txBody>
                    <a:bodyPr/>
                    <a:lstStyle/>
                    <a:p>
                      <a:pPr>
                        <a:spcAft>
                          <a:spcPts val="0"/>
                        </a:spcAft>
                      </a:pPr>
                      <a:r>
                        <a:rPr lang="en-US" sz="1100" dirty="0">
                          <a:effectLst/>
                        </a:rPr>
                        <a:t> </a:t>
                      </a:r>
                      <a:endParaRPr lang="en-CA" sz="1100" dirty="0">
                        <a:effectLst/>
                      </a:endParaRPr>
                    </a:p>
                    <a:p>
                      <a:pPr algn="ctr">
                        <a:spcBef>
                          <a:spcPts val="500"/>
                        </a:spcBef>
                        <a:spcAft>
                          <a:spcPts val="0"/>
                        </a:spcAft>
                      </a:pPr>
                      <a:r>
                        <a:rPr lang="en-US" sz="1100" dirty="0">
                          <a:effectLst/>
                        </a:rPr>
                        <a:t>5%</a:t>
                      </a:r>
                      <a:endParaRPr lang="en-CA"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234" marR="68234" marT="0" marB="0"/>
                </a:tc>
              </a:tr>
            </a:tbl>
          </a:graphicData>
        </a:graphic>
      </p:graphicFrame>
    </p:spTree>
    <p:extLst>
      <p:ext uri="{BB962C8B-B14F-4D97-AF65-F5344CB8AC3E}">
        <p14:creationId xmlns:p14="http://schemas.microsoft.com/office/powerpoint/2010/main" val="2937836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038" y="1853024"/>
            <a:ext cx="9400032" cy="3819144"/>
          </a:xfrm>
        </p:spPr>
        <p:txBody>
          <a:bodyPr>
            <a:normAutofit fontScale="90000"/>
          </a:bodyPr>
          <a:lstStyle/>
          <a:p>
            <a:r>
              <a:rPr lang="en-US" sz="3200" b="1" dirty="0"/>
              <a:t>Social Studies </a:t>
            </a:r>
            <a:r>
              <a:rPr lang="en-US" sz="3200" b="1" dirty="0" smtClean="0"/>
              <a:t>8 </a:t>
            </a:r>
            <a:r>
              <a:rPr lang="en-US" sz="3200" b="1" dirty="0"/>
              <a:t>Course Outline</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100" dirty="0"/>
              <a:t/>
            </a:r>
            <a:br>
              <a:rPr lang="en-CA" sz="3100" dirty="0"/>
            </a:br>
            <a:r>
              <a:rPr lang="en-CA" sz="3100" dirty="0"/>
              <a:t>The organizing concept for Social Studies 8 is </a:t>
            </a:r>
            <a:r>
              <a:rPr lang="en-CA" sz="3100" b="1" dirty="0">
                <a:solidFill>
                  <a:schemeClr val="accent1"/>
                </a:solidFill>
              </a:rPr>
              <a:t>Newfoundland and Labrador </a:t>
            </a:r>
            <a:r>
              <a:rPr lang="en-CA" sz="3100" b="1" dirty="0" smtClean="0">
                <a:solidFill>
                  <a:schemeClr val="accent1"/>
                </a:solidFill>
              </a:rPr>
              <a:t>History</a:t>
            </a:r>
            <a:r>
              <a:rPr lang="en-CA" sz="3100" dirty="0" smtClean="0"/>
              <a:t>. Students </a:t>
            </a:r>
            <a:r>
              <a:rPr lang="en-CA" sz="3100" dirty="0"/>
              <a:t>will explore this concept within the context of Newfoundland’s early settlers and</a:t>
            </a:r>
            <a:br>
              <a:rPr lang="en-CA" sz="3100" dirty="0"/>
            </a:br>
            <a:r>
              <a:rPr lang="en-CA" sz="3100" dirty="0"/>
              <a:t>occupations to modern day living. The program builds on the skills and concepts of previous years and explores the timeline of Newfoundland and Labrador’s history from its Aboriginal Peoples to the second half of the 20th century and present day. The course is developed around the Social Studies discipline of history, or the study of human activity in the past, with the aim of understanding the present, the way we behave and are governed, and developing informed and active citizens.</a:t>
            </a:r>
            <a:br>
              <a:rPr lang="en-CA" sz="3100" dirty="0"/>
            </a:br>
            <a:r>
              <a:rPr lang="en-CA" sz="3100" dirty="0"/>
              <a:t/>
            </a:r>
            <a:br>
              <a:rPr lang="en-CA" sz="3100" dirty="0"/>
            </a:br>
            <a:endParaRPr lang="en-CA" sz="3100"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val="417746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Text Placeholder 2"/>
          <p:cNvSpPr>
            <a:spLocks noGrp="1"/>
          </p:cNvSpPr>
          <p:nvPr>
            <p:ph type="body" idx="1"/>
          </p:nvPr>
        </p:nvSpPr>
        <p:spPr/>
        <p:txBody>
          <a:bodyPr/>
          <a:lstStyle/>
          <a:p>
            <a:endParaRPr lang="en-CA"/>
          </a:p>
        </p:txBody>
      </p:sp>
      <p:graphicFrame>
        <p:nvGraphicFramePr>
          <p:cNvPr id="4" name="Table 3"/>
          <p:cNvGraphicFramePr>
            <a:graphicFrameLocks noGrp="1"/>
          </p:cNvGraphicFramePr>
          <p:nvPr>
            <p:extLst>
              <p:ext uri="{D42A27DB-BD31-4B8C-83A1-F6EECF244321}">
                <p14:modId xmlns:p14="http://schemas.microsoft.com/office/powerpoint/2010/main" val="4083963187"/>
              </p:ext>
            </p:extLst>
          </p:nvPr>
        </p:nvGraphicFramePr>
        <p:xfrm>
          <a:off x="908624" y="1082842"/>
          <a:ext cx="10539664" cy="4667129"/>
        </p:xfrm>
        <a:graphic>
          <a:graphicData uri="http://schemas.openxmlformats.org/drawingml/2006/table">
            <a:tbl>
              <a:tblPr firstRow="1" firstCol="1" bandRow="1">
                <a:tableStyleId>{5C22544A-7EE6-4342-B048-85BDC9FD1C3A}</a:tableStyleId>
              </a:tblPr>
              <a:tblGrid>
                <a:gridCol w="5269832"/>
                <a:gridCol w="5269832"/>
              </a:tblGrid>
              <a:tr h="850524">
                <a:tc>
                  <a:txBody>
                    <a:bodyPr/>
                    <a:lstStyle/>
                    <a:p>
                      <a:pPr algn="ctr">
                        <a:lnSpc>
                          <a:spcPct val="107000"/>
                        </a:lnSpc>
                        <a:spcAft>
                          <a:spcPts val="0"/>
                        </a:spcAft>
                      </a:pPr>
                      <a:r>
                        <a:rPr lang="en-CA" sz="1200">
                          <a:effectLst/>
                        </a:rPr>
                        <a:t>Units</a:t>
                      </a:r>
                      <a:endParaRPr lang="en-CA" sz="1100">
                        <a:effectLst/>
                      </a:endParaRPr>
                    </a:p>
                    <a:p>
                      <a:pPr algn="ctr">
                        <a:lnSpc>
                          <a:spcPct val="107000"/>
                        </a:lnSpc>
                        <a:spcAft>
                          <a:spcPts val="0"/>
                        </a:spcAft>
                      </a:pPr>
                      <a:r>
                        <a:rPr lang="en-CA" sz="1200">
                          <a:effectLst/>
                        </a:rPr>
                        <a:t>(Categories in Gradebook)</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a:effectLst/>
                        </a:rPr>
                        <a:t>Weightings</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14510">
                <a:tc>
                  <a:txBody>
                    <a:bodyPr/>
                    <a:lstStyle/>
                    <a:p>
                      <a:pPr algn="ctr">
                        <a:lnSpc>
                          <a:spcPct val="107000"/>
                        </a:lnSpc>
                        <a:spcAft>
                          <a:spcPts val="0"/>
                        </a:spcAft>
                      </a:pPr>
                      <a:r>
                        <a:rPr lang="en-CA" sz="1200">
                          <a:effectLst/>
                        </a:rPr>
                        <a:t>Unit 1: Introduction: History as a Lens to the Past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a:effectLst/>
                        </a:rPr>
                        <a:t>10%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1286537">
                <a:tc>
                  <a:txBody>
                    <a:bodyPr/>
                    <a:lstStyle/>
                    <a:p>
                      <a:pPr algn="ctr">
                        <a:lnSpc>
                          <a:spcPct val="107000"/>
                        </a:lnSpc>
                        <a:spcAft>
                          <a:spcPts val="0"/>
                        </a:spcAft>
                      </a:pPr>
                      <a:r>
                        <a:rPr lang="en-CA" sz="1200">
                          <a:effectLst/>
                        </a:rPr>
                        <a:t>Unit 2: Newfoundland and Labrador from the Turn of the 19th Century through to the Early 20th Century: History as a Story of People</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a:effectLst/>
                        </a:rPr>
                        <a:t>33%</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850524">
                <a:tc>
                  <a:txBody>
                    <a:bodyPr/>
                    <a:lstStyle/>
                    <a:p>
                      <a:pPr algn="ctr">
                        <a:lnSpc>
                          <a:spcPct val="107000"/>
                        </a:lnSpc>
                        <a:spcAft>
                          <a:spcPts val="0"/>
                        </a:spcAft>
                      </a:pPr>
                      <a:r>
                        <a:rPr lang="en-CA" sz="1200">
                          <a:effectLst/>
                        </a:rPr>
                        <a:t>Unit 3: Newfoundland and Labrador from 1914 through 1949: History as a Story of Significant Events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a:effectLst/>
                        </a:rPr>
                        <a:t>31%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850524">
                <a:tc>
                  <a:txBody>
                    <a:bodyPr/>
                    <a:lstStyle/>
                    <a:p>
                      <a:pPr algn="ctr">
                        <a:lnSpc>
                          <a:spcPct val="107000"/>
                        </a:lnSpc>
                        <a:spcAft>
                          <a:spcPts val="0"/>
                        </a:spcAft>
                      </a:pPr>
                      <a:r>
                        <a:rPr lang="en-CA" sz="1200">
                          <a:effectLst/>
                        </a:rPr>
                        <a:t>Unit 4: Newfoundland and Labrador through the 2nd Half of the 20th Century: History as a Story of Change</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a:effectLst/>
                        </a:rPr>
                        <a:t>26%</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14510">
                <a:tc>
                  <a:txBody>
                    <a:bodyPr/>
                    <a:lstStyle/>
                    <a:p>
                      <a:pPr algn="ctr">
                        <a:lnSpc>
                          <a:spcPct val="107000"/>
                        </a:lnSpc>
                        <a:spcAft>
                          <a:spcPts val="0"/>
                        </a:spcAft>
                      </a:pPr>
                      <a:r>
                        <a:rPr lang="en-CA" sz="1200">
                          <a:effectLst/>
                        </a:rPr>
                        <a:t>Unit 5: History as a Story of the Past in the Present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CA" sz="1200" dirty="0">
                          <a:effectLst/>
                        </a:rPr>
                        <a:t>Integrated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341003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038" y="1853024"/>
            <a:ext cx="9400032" cy="3819144"/>
          </a:xfrm>
        </p:spPr>
        <p:txBody>
          <a:bodyPr>
            <a:normAutofit fontScale="90000"/>
          </a:bodyPr>
          <a:lstStyle/>
          <a:p>
            <a:r>
              <a:rPr lang="en-US" sz="3200" b="1" dirty="0" err="1" smtClean="0"/>
              <a:t>Français</a:t>
            </a:r>
            <a:r>
              <a:rPr lang="en-US" sz="3200" b="1" dirty="0" smtClean="0"/>
              <a:t> de base 7 Course </a:t>
            </a:r>
            <a:r>
              <a:rPr lang="en-US" sz="3200" b="1" dirty="0"/>
              <a:t>Outline</a:t>
            </a:r>
            <a:r>
              <a:rPr lang="en-CA" sz="3200" b="1" dirty="0"/>
              <a:t/>
            </a:r>
            <a:br>
              <a:rPr lang="en-CA" sz="3200" b="1" dirty="0"/>
            </a:br>
            <a:r>
              <a:rPr lang="en-US" sz="3200" b="1" dirty="0" smtClean="0"/>
              <a:t>2017-2018</a:t>
            </a:r>
            <a:br>
              <a:rPr lang="en-US" sz="3200" b="1" dirty="0" smtClean="0"/>
            </a:br>
            <a:r>
              <a:rPr lang="en-CA" sz="3200" dirty="0"/>
              <a:t/>
            </a:r>
            <a:br>
              <a:rPr lang="en-CA" sz="3200" dirty="0"/>
            </a:br>
            <a:r>
              <a:rPr lang="en-US" sz="3200" i="1" u="sng" dirty="0"/>
              <a:t>Overview and Description : </a:t>
            </a:r>
            <a:r>
              <a:rPr lang="en-US" sz="3200" i="1" u="sng" dirty="0" smtClean="0"/>
              <a:t/>
            </a:r>
            <a:br>
              <a:rPr lang="en-US" sz="3200" i="1" u="sng" dirty="0" smtClean="0"/>
            </a:br>
            <a:r>
              <a:rPr lang="en-CA" sz="3100" dirty="0"/>
              <a:t/>
            </a:r>
            <a:br>
              <a:rPr lang="en-CA" sz="3100" dirty="0"/>
            </a:br>
            <a:r>
              <a:rPr lang="en-CA" sz="2800" dirty="0"/>
              <a:t>The primary focus of the Core French program is </a:t>
            </a:r>
            <a:r>
              <a:rPr lang="en-CA" sz="2800" dirty="0">
                <a:solidFill>
                  <a:schemeClr val="accent1"/>
                </a:solidFill>
              </a:rPr>
              <a:t>communication. </a:t>
            </a:r>
            <a:r>
              <a:rPr lang="en-CA" sz="2800" dirty="0"/>
              <a:t>The three strands of curriculum outcomes are:</a:t>
            </a:r>
            <a:r>
              <a:rPr lang="en-CA" sz="2800" dirty="0"/>
              <a:t/>
            </a:r>
            <a:br>
              <a:rPr lang="en-CA" sz="2800" dirty="0"/>
            </a:br>
            <a:r>
              <a:rPr lang="en-CA" sz="2800" dirty="0"/>
              <a:t>1)             Communication</a:t>
            </a:r>
            <a:r>
              <a:rPr lang="en-CA" sz="2800" dirty="0"/>
              <a:t/>
            </a:r>
            <a:br>
              <a:rPr lang="en-CA" sz="2800" dirty="0"/>
            </a:br>
            <a:r>
              <a:rPr lang="en-CA" sz="2800" dirty="0"/>
              <a:t>2)             Culture</a:t>
            </a:r>
            <a:r>
              <a:rPr lang="en-CA" sz="2800" dirty="0"/>
              <a:t/>
            </a:r>
            <a:br>
              <a:rPr lang="en-CA" sz="2800" dirty="0"/>
            </a:br>
            <a:r>
              <a:rPr lang="en-CA" sz="2800" dirty="0"/>
              <a:t>3)             General Language Education</a:t>
            </a:r>
            <a:r>
              <a:rPr lang="en-CA" sz="2800" dirty="0"/>
              <a:t/>
            </a:r>
            <a:br>
              <a:rPr lang="en-CA" sz="2800" dirty="0"/>
            </a:br>
            <a:r>
              <a:rPr lang="en-CA" sz="2800" dirty="0"/>
              <a:t> </a:t>
            </a:r>
            <a:r>
              <a:rPr lang="en-CA" sz="2800" dirty="0"/>
              <a:t/>
            </a:r>
            <a:br>
              <a:rPr lang="en-CA" sz="2800" dirty="0"/>
            </a:br>
            <a:r>
              <a:rPr lang="en-CA" sz="2800" dirty="0"/>
              <a:t>The program provides the setting for authentic communication tasks, which centre on day-to-day experience in French class. The program also incorporates events affecting school life. The onus is on the teacher to utilize the French language in all aspects of organizing and teaching, thereby conveying a strong message to students about the real reasons for learning the language.</a:t>
            </a:r>
            <a:r>
              <a:rPr lang="en-CA" sz="2800" dirty="0"/>
              <a:t/>
            </a:r>
            <a:br>
              <a:rPr lang="en-CA" sz="2800" dirty="0"/>
            </a:br>
            <a:r>
              <a:rPr lang="en-CA" sz="2800" dirty="0"/>
              <a:t/>
            </a:r>
            <a:br>
              <a:rPr lang="en-CA" sz="2800" dirty="0"/>
            </a:br>
            <a:r>
              <a:rPr lang="en-CA" sz="3100" dirty="0" smtClean="0"/>
              <a:t>.</a:t>
            </a:r>
            <a:r>
              <a:rPr lang="en-CA" sz="3100" dirty="0"/>
              <a:t/>
            </a:r>
            <a:br>
              <a:rPr lang="en-CA" sz="3100" dirty="0"/>
            </a:br>
            <a:r>
              <a:rPr lang="en-CA" sz="3100" dirty="0"/>
              <a:t/>
            </a:r>
            <a:br>
              <a:rPr lang="en-CA" sz="3100" dirty="0"/>
            </a:br>
            <a:endParaRPr lang="en-CA" sz="3100"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844007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CA"/>
          </a:p>
        </p:txBody>
      </p:sp>
      <p:graphicFrame>
        <p:nvGraphicFramePr>
          <p:cNvPr id="4" name="Table 3"/>
          <p:cNvGraphicFramePr>
            <a:graphicFrameLocks noGrp="1"/>
          </p:cNvGraphicFramePr>
          <p:nvPr>
            <p:extLst>
              <p:ext uri="{D42A27DB-BD31-4B8C-83A1-F6EECF244321}">
                <p14:modId xmlns:p14="http://schemas.microsoft.com/office/powerpoint/2010/main" val="3765824648"/>
              </p:ext>
            </p:extLst>
          </p:nvPr>
        </p:nvGraphicFramePr>
        <p:xfrm>
          <a:off x="2430379" y="745958"/>
          <a:ext cx="7279104" cy="4927133"/>
        </p:xfrm>
        <a:graphic>
          <a:graphicData uri="http://schemas.openxmlformats.org/drawingml/2006/table">
            <a:tbl>
              <a:tblPr/>
              <a:tblGrid>
                <a:gridCol w="2356919"/>
                <a:gridCol w="2487136"/>
                <a:gridCol w="2435049"/>
              </a:tblGrid>
              <a:tr h="1016580">
                <a:tc>
                  <a:txBody>
                    <a:bodyPr/>
                    <a:lstStyle/>
                    <a:p>
                      <a:pPr marL="88900" marR="38100" algn="ctr" rtl="0" fontAlgn="base">
                        <a:spcBef>
                          <a:spcPts val="0"/>
                        </a:spcBef>
                        <a:spcAft>
                          <a:spcPts val="0"/>
                        </a:spcAft>
                      </a:pPr>
                      <a:endParaRPr lang="en-CA" sz="1100" b="1" i="0" u="none" strike="noStrike">
                        <a:solidFill>
                          <a:srgbClr val="000000"/>
                        </a:solidFill>
                        <a:effectLst/>
                        <a:latin typeface="Arial" panose="020B0604020202020204" pitchFamily="34" charset="0"/>
                      </a:endParaRPr>
                    </a:p>
                    <a:p>
                      <a:pPr marL="88900" marR="38100" algn="ctr" rtl="0" fontAlgn="t">
                        <a:spcBef>
                          <a:spcPts val="0"/>
                        </a:spcBef>
                        <a:spcAft>
                          <a:spcPts val="0"/>
                        </a:spcAft>
                      </a:pPr>
                      <a:r>
                        <a:rPr lang="en-CA" sz="1100" b="1" i="0" u="none" strike="noStrike">
                          <a:solidFill>
                            <a:srgbClr val="000000"/>
                          </a:solidFill>
                          <a:effectLst/>
                          <a:latin typeface="Arial" panose="020B0604020202020204" pitchFamily="34" charset="0"/>
                        </a:rPr>
                        <a:t>Specific Curriculum Outcomes</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base">
                        <a:spcBef>
                          <a:spcPts val="0"/>
                        </a:spcBef>
                        <a:spcAft>
                          <a:spcPts val="0"/>
                        </a:spcAft>
                      </a:pPr>
                      <a:endParaRPr lang="en-CA" sz="1100" b="1" i="0" u="none" strike="noStrike">
                        <a:solidFill>
                          <a:srgbClr val="000000"/>
                        </a:solidFill>
                        <a:effectLst/>
                        <a:latin typeface="Arial" panose="020B0604020202020204" pitchFamily="34" charset="0"/>
                      </a:endParaRPr>
                    </a:p>
                    <a:p>
                      <a:pPr marL="88900" marR="38100" algn="ctr" rtl="0" fontAlgn="t">
                        <a:spcBef>
                          <a:spcPts val="0"/>
                        </a:spcBef>
                        <a:spcAft>
                          <a:spcPts val="0"/>
                        </a:spcAft>
                      </a:pPr>
                      <a:r>
                        <a:rPr lang="en-CA" sz="1100" b="1" i="0" u="none" strike="noStrike">
                          <a:solidFill>
                            <a:srgbClr val="000000"/>
                          </a:solidFill>
                          <a:effectLst/>
                          <a:latin typeface="Arial" panose="020B0604020202020204" pitchFamily="34" charset="0"/>
                        </a:rPr>
                        <a:t>Comprehension</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base">
                        <a:spcBef>
                          <a:spcPts val="0"/>
                        </a:spcBef>
                        <a:spcAft>
                          <a:spcPts val="0"/>
                        </a:spcAft>
                      </a:pPr>
                      <a:endParaRPr lang="en-CA" sz="1100" b="1" i="0" u="none" strike="noStrike">
                        <a:solidFill>
                          <a:srgbClr val="000000"/>
                        </a:solidFill>
                        <a:effectLst/>
                        <a:latin typeface="Arial" panose="020B0604020202020204" pitchFamily="34" charset="0"/>
                      </a:endParaRPr>
                    </a:p>
                    <a:p>
                      <a:pPr marL="88900" marR="38100" algn="ctr" rtl="0" fontAlgn="t">
                        <a:spcBef>
                          <a:spcPts val="0"/>
                        </a:spcBef>
                        <a:spcAft>
                          <a:spcPts val="0"/>
                        </a:spcAft>
                      </a:pPr>
                      <a:r>
                        <a:rPr lang="en-CA" sz="1100" b="1" i="0" u="none" strike="noStrike">
                          <a:solidFill>
                            <a:srgbClr val="000000"/>
                          </a:solidFill>
                          <a:effectLst/>
                          <a:latin typeface="Arial" panose="020B0604020202020204" pitchFamily="34" charset="0"/>
                        </a:rPr>
                        <a:t>Production</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609">
                <a:tc>
                  <a:txBody>
                    <a:bodyPr/>
                    <a:lstStyle/>
                    <a:p>
                      <a:pPr marL="88900" marR="38100" algn="ctr" rtl="0" fontAlgn="t">
                        <a:spcBef>
                          <a:spcPts val="0"/>
                        </a:spcBef>
                        <a:spcAft>
                          <a:spcPts val="0"/>
                        </a:spcAft>
                      </a:pPr>
                      <a:r>
                        <a:rPr lang="en-CA">
                          <a:effectLst/>
                        </a:rPr>
                        <a:t/>
                      </a:r>
                      <a:br>
                        <a:rPr lang="en-CA">
                          <a:effectLst/>
                        </a:rPr>
                      </a:br>
                      <a:r>
                        <a:rPr lang="en-CA" sz="1100" b="0" i="0" u="none" strike="noStrike">
                          <a:solidFill>
                            <a:srgbClr val="000000"/>
                          </a:solidFill>
                          <a:effectLst/>
                          <a:latin typeface="Arial" panose="020B0604020202020204" pitchFamily="34" charset="0"/>
                        </a:rPr>
                        <a:t>Communication</a:t>
                      </a:r>
                      <a:endParaRPr lang="en-CA">
                        <a:effectLst/>
                      </a:endParaRPr>
                    </a:p>
                    <a:p>
                      <a:pPr fontAlgn="t"/>
                      <a:r>
                        <a:rPr lang="en-CA">
                          <a:effectLst/>
                        </a:rPr>
                        <a:t/>
                      </a:r>
                      <a:br>
                        <a:rPr lang="en-CA">
                          <a:effectLst/>
                        </a:rPr>
                      </a:b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Oral</a:t>
                      </a:r>
                      <a:endParaRPr lang="en-CA">
                        <a:effectLst/>
                      </a:endParaRPr>
                    </a:p>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30% </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Oral</a:t>
                      </a:r>
                      <a:endParaRPr lang="en-CA">
                        <a:effectLst/>
                      </a:endParaRPr>
                    </a:p>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30%</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202">
                <a:tc>
                  <a:txBody>
                    <a:bodyPr/>
                    <a:lstStyle/>
                    <a:p>
                      <a:pPr marL="88900" marR="38100" algn="ctr" rtl="0" fontAlgn="t">
                        <a:spcBef>
                          <a:spcPts val="0"/>
                        </a:spcBef>
                        <a:spcAft>
                          <a:spcPts val="0"/>
                        </a:spcAft>
                      </a:pPr>
                      <a:r>
                        <a:rPr lang="en-CA">
                          <a:effectLst/>
                        </a:rPr>
                        <a:t/>
                      </a:r>
                      <a:br>
                        <a:rPr lang="en-CA">
                          <a:effectLst/>
                        </a:rPr>
                      </a:br>
                      <a:r>
                        <a:rPr lang="en-CA" sz="1100" b="0" i="0" u="none" strike="noStrike">
                          <a:solidFill>
                            <a:srgbClr val="000000"/>
                          </a:solidFill>
                          <a:effectLst/>
                          <a:latin typeface="Arial" panose="020B0604020202020204" pitchFamily="34" charset="0"/>
                        </a:rPr>
                        <a:t>Culture</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Written</a:t>
                      </a:r>
                      <a:endParaRPr lang="en-CA">
                        <a:effectLst/>
                      </a:endParaRPr>
                    </a:p>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20%</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Written</a:t>
                      </a:r>
                      <a:endParaRPr lang="en-CA">
                        <a:effectLst/>
                      </a:endParaRPr>
                    </a:p>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20%</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742">
                <a:tc>
                  <a:txBody>
                    <a:bodyPr/>
                    <a:lstStyle/>
                    <a:p>
                      <a:pPr marL="88900" marR="38100" algn="ctr" rtl="0" fontAlgn="t">
                        <a:spcBef>
                          <a:spcPts val="0"/>
                        </a:spcBef>
                        <a:spcAft>
                          <a:spcPts val="0"/>
                        </a:spcAft>
                      </a:pPr>
                      <a:r>
                        <a:rPr lang="en-CA">
                          <a:effectLst/>
                        </a:rPr>
                        <a:t/>
                      </a:r>
                      <a:br>
                        <a:rPr lang="en-CA">
                          <a:effectLst/>
                        </a:rPr>
                      </a:br>
                      <a:r>
                        <a:rPr lang="en-CA" sz="1100" b="0" i="0" u="none" strike="noStrike">
                          <a:solidFill>
                            <a:srgbClr val="000000"/>
                          </a:solidFill>
                          <a:effectLst/>
                          <a:latin typeface="Arial" panose="020B0604020202020204" pitchFamily="34" charset="0"/>
                        </a:rPr>
                        <a:t>General Language Education </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1" i="0" u="none" strike="noStrike">
                          <a:solidFill>
                            <a:srgbClr val="000000"/>
                          </a:solidFill>
                          <a:effectLst/>
                          <a:latin typeface="Arial" panose="020B0604020202020204" pitchFamily="34" charset="0"/>
                        </a:rPr>
                        <a:t>Total:</a:t>
                      </a:r>
                      <a:endParaRPr lang="en-CA">
                        <a:effectLst/>
                      </a:endParaRPr>
                    </a:p>
                    <a:p>
                      <a:pPr marL="88900" marR="38100" algn="ctr" rtl="0" fontAlgn="t">
                        <a:spcBef>
                          <a:spcPts val="0"/>
                        </a:spcBef>
                        <a:spcAft>
                          <a:spcPts val="0"/>
                        </a:spcAft>
                      </a:pPr>
                      <a:r>
                        <a:rPr lang="en-CA" sz="1100" b="0" i="0" u="none" strike="noStrike">
                          <a:solidFill>
                            <a:srgbClr val="000000"/>
                          </a:solidFill>
                          <a:effectLst/>
                          <a:latin typeface="Arial" panose="020B0604020202020204" pitchFamily="34" charset="0"/>
                        </a:rPr>
                        <a:t>50%</a:t>
                      </a:r>
                      <a:endParaRPr lang="en-CA">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marR="38100" algn="ctr" rtl="0" fontAlgn="t">
                        <a:spcBef>
                          <a:spcPts val="0"/>
                        </a:spcBef>
                        <a:spcAft>
                          <a:spcPts val="0"/>
                        </a:spcAft>
                      </a:pPr>
                      <a:r>
                        <a:rPr lang="en-CA" sz="1100" b="1" i="0" u="none" strike="noStrike" dirty="0">
                          <a:solidFill>
                            <a:srgbClr val="000000"/>
                          </a:solidFill>
                          <a:effectLst/>
                          <a:latin typeface="Arial" panose="020B0604020202020204" pitchFamily="34" charset="0"/>
                        </a:rPr>
                        <a:t>Total:</a:t>
                      </a:r>
                      <a:endParaRPr lang="en-CA" dirty="0">
                        <a:effectLst/>
                      </a:endParaRPr>
                    </a:p>
                    <a:p>
                      <a:pPr marL="88900" marR="38100" algn="ctr" rtl="0" fontAlgn="t">
                        <a:spcBef>
                          <a:spcPts val="0"/>
                        </a:spcBef>
                        <a:spcAft>
                          <a:spcPts val="0"/>
                        </a:spcAft>
                      </a:pPr>
                      <a:r>
                        <a:rPr lang="en-CA" sz="1100" b="0" i="0" u="none" strike="noStrike" dirty="0">
                          <a:solidFill>
                            <a:srgbClr val="000000"/>
                          </a:solidFill>
                          <a:effectLst/>
                          <a:latin typeface="Arial" panose="020B0604020202020204" pitchFamily="34" charset="0"/>
                        </a:rPr>
                        <a:t>50%</a:t>
                      </a:r>
                      <a:endParaRPr lang="en-CA"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title"/>
          </p:nvPr>
        </p:nvSpPr>
        <p:spPr bwMode="auto">
          <a:xfrm>
            <a:off x="412582" y="1947591"/>
            <a:ext cx="1268830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0995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51</TotalTime>
  <Words>329</Words>
  <Application>Microsoft Office PowerPoint</Application>
  <PresentationFormat>Widescreen</PresentationFormat>
  <Paragraphs>172</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MS Mincho</vt:lpstr>
      <vt:lpstr>Arial</vt:lpstr>
      <vt:lpstr>Calibri</vt:lpstr>
      <vt:lpstr>Cambria</vt:lpstr>
      <vt:lpstr>Rockwell</vt:lpstr>
      <vt:lpstr>Rockwell Condensed</vt:lpstr>
      <vt:lpstr>Symbol</vt:lpstr>
      <vt:lpstr>Times New Roman</vt:lpstr>
      <vt:lpstr>Wingdings</vt:lpstr>
      <vt:lpstr>Wood Type</vt:lpstr>
      <vt:lpstr>Ms. Collins </vt:lpstr>
      <vt:lpstr>Important sites to visit</vt:lpstr>
      <vt:lpstr>Routines in room 213</vt:lpstr>
      <vt:lpstr>Social Studies 7 Course Outline 2017-2018  Overview and Description :   The organizing concept for Social Studies 7 is Empowerment. Students will examine various aspects of empowerment - including personal, cultural, social, economic and national through an exploration of the Canadian nation from the early 1800s to the end of World War One. Reference will also be made to earlier periods as well as present day.  </vt:lpstr>
      <vt:lpstr>PowerPoint Presentation</vt:lpstr>
      <vt:lpstr>Social Studies 8 Course Outline 2017-2018  Overview and Description :   The organizing concept for Social Studies 8 is Newfoundland and Labrador History. Students will explore this concept within the context of Newfoundland’s early settlers and occupations to modern day living. The program builds on the skills and concepts of previous years and explores the timeline of Newfoundland and Labrador’s history from its Aboriginal Peoples to the second half of the 20th century and present day. The course is developed around the Social Studies discipline of history, or the study of human activity in the past, with the aim of understanding the present, the way we behave and are governed, and developing informed and active citizens.  </vt:lpstr>
      <vt:lpstr>PowerPoint Presentation</vt:lpstr>
      <vt:lpstr>Français de base 7 Course Outline 2017-2018  Overview and Description :   The primary focus of the Core French program is communication. The three strands of curriculum outcomes are: 1)             Communication 2)             Culture 3)             General Language Education   The program provides the setting for authentic communication tasks, which centre on day-to-day experience in French class. The program also incorporates events affecting school life. The onus is on the teacher to utilize the French language in all aspects of organizing and teaching, thereby conveying a strong message to students about the real reasons for learning the language.  .  </vt:lpstr>
      <vt:lpstr>  </vt:lpstr>
      <vt:lpstr>Français Tardive 8 2017-2018  Overview and Description :   Français is a second language development program. Intermediate Français enhances French language skills introduced in previous levels and offers students the opportunity to develop an understanding of the values and lifestyles of people comprising la francophonie. Referring to various types of oral and written texts on current issues, the program develops and consolidates students' literacy skills and provides insight into the cultural and linguistic reality of francophones in Canada. </vt:lpstr>
      <vt:lpstr>  </vt:lpstr>
      <vt:lpstr>Religion 7 Course Outline 2017-2018  Overview and Description :   The Newfoundland and Labrador religious education curriculum is shaped by a vision of enabling and encouraging students to grow religiously, spiritually and morally into informed, caring and contributing members of society, who appreciate their own beliefs and values, and the beliefs and values of others, and who understand the contribution that Christianity and other religions make to human life..  .  </vt:lpstr>
      <vt:lpstr>PowerPoint Presentation</vt:lpstr>
      <vt:lpstr>Religion 8 Course Outline 2017-2018  Overview and Description :   The Newfoundland and Labrador religious education curriculum is shaped by a vision of enabling and encouraging students to grow religiously, spiritually and morally into informed, caring and contributing members of society, who appreciate their own beliefs and values, and the beliefs and values of others, and who understand the contribution that Christianity and other religions make to human life..  .  </vt:lpstr>
      <vt:lpstr>PowerPoint Presentation</vt:lpstr>
      <vt:lpstr>Required Materials:   Being punctual and prepared for class is essential. In addition, homework is expected to be completed when assigned in order for students to be adequately prepared for class activities. To be prepared for class, students should bring the following materials:    Textbook (provided)    Looseleaf paper &amp; Binder (Folder for Religion will suffice) for class handouts AND Pens &amp; Pencils equipped with erasers or whiteout.   </vt:lpstr>
      <vt:lpstr>Thank you</vt:lpstr>
    </vt:vector>
  </TitlesOfParts>
  <Company>Newfoundland and Labrador English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7 Social Studies</dc:title>
  <dc:creator>Donna Walsh</dc:creator>
  <cp:lastModifiedBy>Nicole Collins</cp:lastModifiedBy>
  <cp:revision>10</cp:revision>
  <cp:lastPrinted>2017-09-21T13:56:58Z</cp:lastPrinted>
  <dcterms:created xsi:type="dcterms:W3CDTF">2017-09-20T16:38:01Z</dcterms:created>
  <dcterms:modified xsi:type="dcterms:W3CDTF">2017-09-21T13:57:00Z</dcterms:modified>
</cp:coreProperties>
</file>